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7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F73D6-0AE5-426F-B94F-E9B3ABFAE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3B8BE-5062-40AC-B4DB-29170BDE6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C7B51-0738-4BB1-AD27-DD0E789AC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D91DC-9ABB-494E-BB37-2741A139B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0D592-F926-473C-A719-E35EB6814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87DA1-9B32-450B-A893-CB66663D9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5BB3-EEE3-4A59-8110-8D170C0BD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25828-6C74-4866-96F6-7EA11E663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61909-3A5B-42A1-AD0F-6F139C916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3FEAD-4DF4-42A3-ACBE-34B6BC4B7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BCFDE-9A03-41D1-ADCA-C08234512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1F49722-0E92-4E57-8327-29BFBA360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68617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8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9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0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1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2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3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4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5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6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7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8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9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8630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6069013" cy="2273300"/>
          </a:xfrm>
        </p:spPr>
        <p:txBody>
          <a:bodyPr/>
          <a:lstStyle/>
          <a:p>
            <a:pPr eaLnBrk="1" hangingPunct="1"/>
            <a:r>
              <a:rPr lang="ru-RU" sz="4100" smtClean="0"/>
              <a:t>«Развитие фонематического восприятия дошкольников 6-7 лет»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267200"/>
            <a:ext cx="6783387" cy="1393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Педагог дополнительного образования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МАУДО ЦРТДЮ «Радость»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Калиновская Марина Викторовна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288213" cy="1316038"/>
          </a:xfrm>
        </p:spPr>
        <p:txBody>
          <a:bodyPr/>
          <a:lstStyle/>
          <a:p>
            <a:pPr eaLnBrk="1" hangingPunct="1"/>
            <a:r>
              <a:rPr lang="ru-RU" sz="3500" smtClean="0"/>
              <a:t>Этапы работы по формированию фонематического восприятия: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III этап</a:t>
            </a:r>
            <a:r>
              <a:rPr lang="ru-RU" smtClean="0"/>
              <a:t> — различение слов, близких по своему звуковому составу.</a:t>
            </a:r>
            <a:br>
              <a:rPr lang="ru-RU" smtClean="0"/>
            </a:br>
            <a:r>
              <a:rPr lang="ru-RU" smtClean="0"/>
              <a:t>На этом этапе дети должны научиться различать слова, близкие по звуковому составу.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288213" cy="1316038"/>
          </a:xfrm>
        </p:spPr>
        <p:txBody>
          <a:bodyPr/>
          <a:lstStyle/>
          <a:p>
            <a:pPr eaLnBrk="1" hangingPunct="1"/>
            <a:r>
              <a:rPr lang="ru-RU" smtClean="0"/>
              <a:t>Рекомендуемые игры третьего этапа: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Игра «Слушай и выбирай».</a:t>
            </a:r>
            <a:r>
              <a:rPr lang="ru-RU" sz="2400" smtClean="0"/>
              <a:t> Перед детьми картинки со сходными по звучанию словами (ком, сом, лом, дом). Взрослый называет предмет, а дети поднимают соответствующую картинку.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Игра «Верно-неверно».</a:t>
            </a:r>
            <a:r>
              <a:rPr lang="ru-RU" sz="2400" smtClean="0"/>
              <a:t> Взрослый показывает детям картинку и называет предмет, заменяя первую букву (форота, корота, морота, ворота, порота, хорота). Задача детей – хлопнуть в ладоши, когда они услышат правильный вариант произношения.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288213" cy="1316038"/>
          </a:xfrm>
        </p:spPr>
        <p:txBody>
          <a:bodyPr/>
          <a:lstStyle/>
          <a:p>
            <a:pPr eaLnBrk="1" hangingPunct="1"/>
            <a:r>
              <a:rPr lang="ru-RU" sz="3500" smtClean="0"/>
              <a:t>Этапы работы по формированию фонематического восприятия: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IVэтап</a:t>
            </a:r>
            <a:r>
              <a:rPr lang="ru-RU" smtClean="0"/>
              <a:t> – дифференциация слогов. На данном этапе детей учат различать слоги.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Рекомендуемые игры четвёртого этапа: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Игра «Похлопаем».</a:t>
            </a:r>
            <a:r>
              <a:rPr lang="ru-RU" sz="2400" smtClean="0"/>
              <a:t> Взрослый объясняет детям, что есть короткие и длинные слова. Проговаривает их, интонационно разделяя слоги. Совместно с детьми произносит слова (па-па, ло-па-та, ба-ле-ри-на), отхлопывая слоги. Более сложный вариант – предложить детям самостоятельно отхлопать количество слогов в слове.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Игра «Что лишнее?».</a:t>
            </a:r>
            <a:r>
              <a:rPr lang="ru-RU" sz="2400" smtClean="0"/>
              <a:t> Взрослый произносит ряды слогов «па-па-па-ба-па», «фа-фа-ва-фа-фа»… Дети должны  хлопнуть, когда услышат лишний (другой) слог.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288213" cy="1387475"/>
          </a:xfrm>
        </p:spPr>
        <p:txBody>
          <a:bodyPr/>
          <a:lstStyle/>
          <a:p>
            <a:pPr eaLnBrk="1" hangingPunct="1"/>
            <a:r>
              <a:rPr lang="ru-RU" sz="3500" smtClean="0"/>
              <a:t>Этапы работы по формированию фонематического восприятия: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Vэтап</a:t>
            </a:r>
            <a:r>
              <a:rPr lang="ru-RU" smtClean="0"/>
              <a:t> – дифференциация фонем. На этом этапе дети учатся различать фонемы родного языка. Начинать нужно обязательно с дифференциации гласных звуков.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Рекомендуемые игры пятого этапа: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/>
              <a:t>Игра «Кто (что) поёт».</a:t>
            </a:r>
            <a:r>
              <a:rPr lang="ru-RU" sz="2000" smtClean="0"/>
              <a:t> Объяснить детям, что слова состоят из звуков. Поиграть в звуки.Комарик говорит – зззз, ветер дует – сссс, жук жужжит – жжжж, тигр рычит – рррр…Взрослый произносит звук, а  дети отгадывают, кто(что) его издает.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Игра «Похлопаем».</a:t>
            </a:r>
            <a:r>
              <a:rPr lang="ru-RU" sz="2000" smtClean="0"/>
              <a:t> Взрослый произносит ряды звуков, а дети  хлопают в ладоши, когда слышат заданную фонему.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Игра «Найди одинаковый звук» </a:t>
            </a:r>
            <a:r>
              <a:rPr lang="ru-RU" sz="2000" smtClean="0"/>
              <a:t>Произносится ряд слов, дети определяют повторяющийся звук: </a:t>
            </a:r>
            <a:r>
              <a:rPr lang="ru-RU" sz="2000" i="1" smtClean="0"/>
              <a:t>сова, косы, нос — звук С.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Игра «Выбери правильно» </a:t>
            </a:r>
            <a:r>
              <a:rPr lang="ru-RU" sz="2000" smtClean="0"/>
              <a:t>Среди пяти-шести картинок ребёнок находит те, в названии которых есть заданный звук.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288213" cy="1316038"/>
          </a:xfrm>
        </p:spPr>
        <p:txBody>
          <a:bodyPr/>
          <a:lstStyle/>
          <a:p>
            <a:pPr eaLnBrk="1" hangingPunct="1"/>
            <a:r>
              <a:rPr lang="ru-RU" sz="3500" smtClean="0"/>
              <a:t>Этапы работы по формированию фонематического восприятия: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VI этап</a:t>
            </a:r>
            <a:r>
              <a:rPr lang="ru-RU" smtClean="0"/>
              <a:t> — развитие навыков элементарного звукового анализа и синтеза слов.</a:t>
            </a:r>
            <a:br>
              <a:rPr lang="ru-RU" smtClean="0"/>
            </a:br>
            <a:r>
              <a:rPr lang="ru-RU" smtClean="0"/>
              <a:t>На этом этапе детей учат выделять </a:t>
            </a:r>
            <a:r>
              <a:rPr lang="ru-RU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первый и последний звук в слове, определять количество слогов в словах разной сложности, определять место, количество, последовательность звуков в слове. </a:t>
            </a:r>
            <a:endParaRPr lang="ru-RU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Рекомендуемые игры шестого этапа: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2060575"/>
            <a:ext cx="7488238" cy="4105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400" b="1" smtClean="0"/>
              <a:t>Игра «Сколько звуков».</a:t>
            </a:r>
            <a:r>
              <a:rPr lang="ru-RU" sz="1400" smtClean="0"/>
              <a:t> Взрослый называет один, два, три звука, а дети на слух определяют и называет их количество. 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smtClean="0"/>
              <a:t>Игра «Похлопаем».</a:t>
            </a:r>
            <a:r>
              <a:rPr lang="ru-RU" sz="1400" smtClean="0"/>
              <a:t> Взрослый проговаривает ряды слов, а дети должны хлопнуть, когда услышат слово, начинающееся с заданного звука. Более сложный вариант – заканчивающееся на заданный звук или содержащее его в середине. 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smtClean="0"/>
              <a:t>Игра «Отгадай слово».</a:t>
            </a:r>
            <a:r>
              <a:rPr lang="ru-RU" sz="1400" smtClean="0"/>
              <a:t> Ребенку предлагаются слова с пропущенным звуком – нужно отгадать слово. Например, из слов убежал звук «л» (.ампа, мы.о, .ук, ку.ак).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smtClean="0"/>
              <a:t>Игра «Спой начало»</a:t>
            </a:r>
            <a:r>
              <a:rPr lang="ru-RU" sz="1400" smtClean="0"/>
              <a:t> Узнавание и выделение гласного в начале слова: </a:t>
            </a:r>
            <a:r>
              <a:rPr lang="ru-RU" sz="1400" i="1" smtClean="0"/>
              <a:t>ууулица – У.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smtClean="0"/>
              <a:t>Игра «Назови конец». </a:t>
            </a:r>
            <a:r>
              <a:rPr lang="ru-RU" sz="1400" smtClean="0"/>
              <a:t>Выделение согласного звука в конце слова</a:t>
            </a:r>
            <a:r>
              <a:rPr lang="ru-RU" sz="1400" i="1" smtClean="0"/>
              <a:t>: кот – 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smtClean="0"/>
              <a:t>Игра «Назови по порядку». </a:t>
            </a:r>
            <a:r>
              <a:rPr lang="ru-RU" sz="1400" smtClean="0"/>
              <a:t>Полный звуковой анализ слова: </a:t>
            </a:r>
            <a:r>
              <a:rPr lang="ru-RU" sz="1400" i="1" smtClean="0"/>
              <a:t>РАК</a:t>
            </a:r>
            <a:r>
              <a:rPr lang="ru-RU" sz="1400" smtClean="0"/>
              <a:t> – Р, А, К.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smtClean="0"/>
              <a:t>Игра «Слово рассыпалось».</a:t>
            </a:r>
            <a:r>
              <a:rPr lang="ru-RU" sz="1400" smtClean="0"/>
              <a:t> Произносятся три звука, например: С, О, К. Так как к этому времени дети уже обычно знают буквы, они быстро составляют слово – </a:t>
            </a:r>
            <a:r>
              <a:rPr lang="ru-RU" sz="1400" i="1" smtClean="0"/>
              <a:t>СОК</a:t>
            </a:r>
            <a:r>
              <a:rPr lang="ru-RU" sz="140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«Отбей слоги мячом». </a:t>
            </a:r>
            <a:r>
              <a:rPr lang="ru-RU"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Ребёнок ударяет мяч о пол столько раз, сколько слогов в заданном слове.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«Паровоз и вагончики». </a:t>
            </a:r>
            <a:r>
              <a:rPr lang="ru-RU"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Ребёнок прицепляет к паровозу столько вагончиков, сколько слогов в заданном слове.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smtClean="0">
                <a:solidFill>
                  <a:schemeClr val="tx1"/>
                </a:solidFill>
              </a:rPr>
              <a:t>Игра «Составь слово». </a:t>
            </a:r>
            <a:r>
              <a:rPr lang="ru-RU" sz="1400" smtClean="0">
                <a:solidFill>
                  <a:schemeClr val="tx1"/>
                </a:solidFill>
              </a:rPr>
              <a:t>Картинки раскладывают в ряд.</a:t>
            </a:r>
            <a:r>
              <a:rPr lang="ru-RU" sz="1400" b="1" smtClean="0">
                <a:solidFill>
                  <a:schemeClr val="tx1"/>
                </a:solidFill>
              </a:rPr>
              <a:t> </a:t>
            </a:r>
            <a:r>
              <a:rPr lang="ru-RU" sz="1400" smtClean="0">
                <a:solidFill>
                  <a:schemeClr val="tx1"/>
                </a:solidFill>
              </a:rPr>
              <a:t>Ребёнок называет </a:t>
            </a:r>
            <a:r>
              <a:rPr lang="ru-RU" sz="1400" smtClean="0"/>
              <a:t>первый звук каждого слова и пишет под картинкой букву, обозначающую данный звук и читает слово.</a:t>
            </a:r>
            <a:endParaRPr lang="ru-RU" sz="14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500" smtClean="0"/>
              <a:t>Результаты проведения работы по развитию фонематического восприятия: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Из 32-х дошкольников 6-7 лет:</a:t>
            </a:r>
          </a:p>
        </p:txBody>
      </p:sp>
      <p:graphicFrame>
        <p:nvGraphicFramePr>
          <p:cNvPr id="20517" name="Group 37"/>
          <p:cNvGraphicFramePr>
            <a:graphicFrameLocks noGrp="1"/>
          </p:cNvGraphicFramePr>
          <p:nvPr/>
        </p:nvGraphicFramePr>
        <p:xfrm>
          <a:off x="1428750" y="2786063"/>
          <a:ext cx="7239000" cy="3451227"/>
        </p:xfrm>
        <a:graphic>
          <a:graphicData uri="http://schemas.openxmlformats.org/drawingml/2006/table">
            <a:tbl>
              <a:tblPr/>
              <a:tblGrid>
                <a:gridCol w="2413000"/>
                <a:gridCol w="2413000"/>
                <a:gridCol w="2413000"/>
              </a:tblGrid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Уровень развития фонематического восприятия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Начало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Конец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Высокий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Выше среднего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Средний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Ниже среднего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C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Низкий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6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Список литературы: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313" y="1428750"/>
            <a:ext cx="7572375" cy="5143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smtClean="0"/>
              <a:t>1. Бельтюков В.И. Об усвоении детьми звуков речи. - М.: Просвещение, 1964. – 91с.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2. Гвоздев А.Н. Усвоение детьми звуковой стороны русского языка. – М.: Акцидент, 1995. – 64с.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3. Журова Л.Е., Эльконин Д.Б. К вопросу о формировании фонематического восприятия у детей дошкольного возраста. // Сенсорное воспитание дошкольников. - М., 1963. - С.213-227.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4. Основы теории и практики логопедии. / Под ред. Р.Е. Левиной. – М.: Просвещение, 1968. - 367с.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5. Швачкин Н.Х. Развитие фонематического восприятия речи в раннем возрасте. // Известия АПП РСФСР, вып.13. 1948. – С.101-133.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6. Эльконин Д.Б. Формирование умственного действия звукового анализа слов у детей дошкольного возраста. // Доклады АПН РСФСР. Вып. 1. 1957. – С.107-110.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7. Баренцева Н.С., Колесникова Е.В. Развитие фонематического слуха у дошкольников. — М., 1997.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8. Ефименкова Л.Н. Формирование речи у дошкольников. — М., 1985.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9. Жукова Н.С., Мастюкова Е.М., Филичева Т.Б. Преодоление нарушения речи у дошкольников. — М., 1990.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10. Каше Г.А. Подготовка к школе детей с недостатками речи. — М., 1985.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11.  Каше Г.А., Филичева Т.Б. Программа обучения детей с недоразвитием фонематического строя речи. — М., 1978.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12. Коноваленко В.В. Коррекционная работа воспитателя в подготовительной логопедической группе (для детей с ФФН). — М., 1998.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13. Селиверстов В.И. Речевые игры с детьми. — М., 1994.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14. Филичева Т.Е., Туманова Т.В. Учись говорить правильно. — М., 1993.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Актуальность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mtClean="0">
                <a:solidFill>
                  <a:schemeClr val="tx1"/>
                </a:solidFill>
              </a:rPr>
              <a:t>   Выбранной темы состоит в том, что среди современных дошкольников большую группу составляют дети имеющие фонематическое недоразвитие речи. Это затрудняет </a:t>
            </a:r>
            <a:r>
              <a:rPr lang="ru-RU" smtClean="0"/>
              <a:t>овладение навыками чтения и письма у дошкольников и способствует развитию дислексий и дизграфий у младших школьников. </a:t>
            </a:r>
            <a:endParaRPr lang="ru-RU" smtClean="0">
              <a:solidFill>
                <a:schemeClr val="tx1"/>
              </a:solidFill>
            </a:endParaRPr>
          </a:p>
          <a:p>
            <a:pPr eaLnBrk="1" hangingPunct="1"/>
            <a:endParaRPr lang="ru-RU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Игра первого этапа «Угадай, что звучало»</a:t>
            </a:r>
            <a:endParaRPr lang="ru-RU" sz="3200" dirty="0"/>
          </a:p>
        </p:txBody>
      </p:sp>
      <p:pic>
        <p:nvPicPr>
          <p:cNvPr id="1026" name="Picture 2" descr="C:\Users\Иисус-Господь\Documents\Марина\работа\детские фото 2017-18учебный год\P1100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03244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исус-Господь\Documents\Марина\работа\детские фото 2017-18учебный год\P1100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10445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033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Игра второго этапа «Животные и их детёныши»</a:t>
            </a:r>
            <a:endParaRPr lang="ru-RU" sz="3200" dirty="0"/>
          </a:p>
        </p:txBody>
      </p:sp>
      <p:pic>
        <p:nvPicPr>
          <p:cNvPr id="2051" name="Picture 3" descr="C:\Users\Иисус-Господь\Documents\Марина\работа\детские фото 2017-18учебный год\P1100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18048"/>
            <a:ext cx="4320480" cy="3744416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Иисус-Господь\Documents\Марина\работа\детские фото 2017-18учебный год\P1100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0848"/>
            <a:ext cx="4176464" cy="425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047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Игра третьего этапа «Слушай и выбирай»</a:t>
            </a:r>
            <a:endParaRPr lang="ru-RU" sz="3200" dirty="0"/>
          </a:p>
        </p:txBody>
      </p:sp>
      <p:pic>
        <p:nvPicPr>
          <p:cNvPr id="3075" name="Picture 3" descr="C:\Users\Иисус-Господь\Documents\Марина\работа\детские фото 2017-18учебный год\P1100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4581872" cy="4114800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458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Игра четвёртого этапа «Что лишнее»</a:t>
            </a:r>
            <a:endParaRPr lang="ru-RU" sz="3200" dirty="0"/>
          </a:p>
        </p:txBody>
      </p:sp>
      <p:pic>
        <p:nvPicPr>
          <p:cNvPr id="4098" name="Picture 2" descr="C:\Users\Иисус-Господь\Documents\Марина\работа\детские фото 2017-18учебный год\P1100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897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Игра пятого этапа «Найди одинаковый звук»</a:t>
            </a:r>
            <a:endParaRPr lang="ru-RU" sz="3200" dirty="0"/>
          </a:p>
        </p:txBody>
      </p:sp>
      <p:pic>
        <p:nvPicPr>
          <p:cNvPr id="5122" name="Picture 2" descr="C:\Users\Иисус-Господь\Documents\Марина\работа\детские фото 2017-18учебный год\P1100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344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Игра шестого этапа «Составь слово»</a:t>
            </a:r>
            <a:endParaRPr lang="ru-RU" sz="3200" dirty="0"/>
          </a:p>
        </p:txBody>
      </p:sp>
      <p:pic>
        <p:nvPicPr>
          <p:cNvPr id="6146" name="Picture 2" descr="C:\Users\Иисус-Господь\Documents\Марина\работа\детские фото 2017-18учебный год\P1100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17646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Иисус-Господь\Documents\Марина\работа\детские фото 2017-18учебный год\P110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385685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521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324725" cy="12573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ВНИМАНИЕ!!!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22532" name="Рисунок 5" descr="Голубые холмы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857375"/>
            <a:ext cx="8286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216775" cy="1316038"/>
          </a:xfrm>
        </p:spPr>
        <p:txBody>
          <a:bodyPr/>
          <a:lstStyle/>
          <a:p>
            <a:pPr eaLnBrk="1" hangingPunct="1"/>
            <a:r>
              <a:rPr lang="ru-RU" sz="3500" smtClean="0"/>
              <a:t>Понятие </a:t>
            </a:r>
            <a:br>
              <a:rPr lang="ru-RU" sz="3500" smtClean="0"/>
            </a:br>
            <a:r>
              <a:rPr lang="ru-RU" sz="3500" smtClean="0"/>
              <a:t>«фонематическое восприятие»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обозначает способность ребёнка воспринимать звуки, фонемы на слух и четко их различать. </a:t>
            </a:r>
          </a:p>
          <a:p>
            <a:pPr eaLnBrk="1" hangingPunct="1"/>
            <a:r>
              <a:rPr lang="ru-RU" smtClean="0"/>
              <a:t>Оно является залогом чёткого произнесения звуков, правильной слоговой структуры слов и основой лёгкости овладения грамматическим строем речи, а значит успешного освоения письма и чтения.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288213" cy="1316038"/>
          </a:xfrm>
        </p:spPr>
        <p:txBody>
          <a:bodyPr/>
          <a:lstStyle/>
          <a:p>
            <a:pPr eaLnBrk="1" hangingPunct="1"/>
            <a:r>
              <a:rPr lang="ru-RU" sz="3500" smtClean="0"/>
              <a:t>Особенности речи детей с фонематическим недоразвитием: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844675"/>
            <a:ext cx="7288213" cy="4543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smtClean="0"/>
              <a:t>Замены звонких согласных парными глухими и наоборот;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Замены мягких согласных соответствующими твердыми и наоборот;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Смешение звуков. Это явление характеризуется неустойчивым употреблением целого ряда звуков в различных словах. В одних случаях ребенок употребляет звук верно, в других — этот же самый звук заменяет другими, близкими акустически или артикуляционно. В этих случаях дети затрудняются воспроизводить ряды слогов с оппозиционными звуками, хотя изолированно эти же звуки произносятся ими правильно;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Замены свистящих звуков (С, З, Ц) шипящими (Ш, Ж, Щ, Ч) и наоборот;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Разнообразные буквенные замены в группе сонорных согласных (Р, РЬ, Л, ЛЬ);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Допускаются ошибки при выделении звуков из слогов и слов, при определении наличия звука в слове, отборе картинок и придумывании слов с определенным звуком;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Замены, пропуски, перестановки букв и слогов в словах;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Узнавание первого, последнего согласного в слове, слогообразующего гласного в односложных словах затруднено.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500" smtClean="0"/>
              <a:t>Особенности развития фонематического слуха у детей в норме: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chemeClr val="tx1"/>
                </a:solidFill>
              </a:rPr>
              <a:t>Первый год: с 4мес подражает звукам, к полугоду различает свое имя;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chemeClr val="tx1"/>
                </a:solidFill>
              </a:rPr>
              <a:t>Второй год: слушает речь, повторяет  то, что слышит, замечает неправильное произношение чужой речи;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chemeClr val="tx1"/>
                </a:solidFill>
              </a:rPr>
              <a:t>Третий год: замечает неправильное произношение в собственной речи;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chemeClr val="tx1"/>
                </a:solidFill>
              </a:rPr>
              <a:t>Четвертый год: дифференцирует все звуки;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chemeClr val="tx1"/>
                </a:solidFill>
              </a:rPr>
              <a:t>Пятый год: способен к выполнению заданий звукового анализа, синтеза;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chemeClr val="tx1"/>
                </a:solidFill>
              </a:rPr>
              <a:t>Шестой год: владеет фонематической и ритмической структурой слова;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chemeClr val="tx1"/>
                </a:solidFill>
              </a:rPr>
              <a:t>Седьмой год: владеет навыками фонематического восприятия.</a:t>
            </a:r>
          </a:p>
          <a:p>
            <a:pPr eaLnBrk="1" hangingPunct="1">
              <a:lnSpc>
                <a:spcPct val="90000"/>
              </a:lnSpc>
            </a:pPr>
            <a:endParaRPr lang="ru-RU" sz="20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z="200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288213" cy="1316038"/>
          </a:xfrm>
        </p:spPr>
        <p:txBody>
          <a:bodyPr/>
          <a:lstStyle/>
          <a:p>
            <a:pPr eaLnBrk="1" hangingPunct="1"/>
            <a:r>
              <a:rPr lang="ru-RU" sz="3500" smtClean="0"/>
              <a:t>Этапы работы по формированию фонематического восприятия: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/>
              <a:t>I этап</a:t>
            </a:r>
            <a:r>
              <a:rPr lang="ru-RU" smtClean="0"/>
              <a:t> — узнавание неречевых звуков.</a:t>
            </a:r>
            <a:br>
              <a:rPr lang="ru-RU" smtClean="0"/>
            </a:br>
            <a:r>
              <a:rPr lang="ru-RU" smtClean="0"/>
              <a:t>На этом этапе в процессе специальных игр и упражнений у детей развивают способность узнавать и различать неречевые звуки. Эти занятия способствуют также развитию слухового внимания и слуховой памяти (без чего невозможно успешно научить детей дифференцировать фонемы).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Рекомендуемые игры первого этапа: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Игра «угадай, что звучало».</a:t>
            </a:r>
            <a:r>
              <a:rPr lang="ru-RU" sz="1600" smtClean="0"/>
              <a:t> Внимательно послушайте с ребенком шум воды, шелест газеты, звон ложек, скрип двери и другие бытовые звуки. Предложите ребенку закрыть глаза и отгадать – что это звучало?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Игра «Шумящие мешочки». </a:t>
            </a:r>
            <a:r>
              <a:rPr lang="ru-RU" sz="1600" smtClean="0"/>
              <a:t>Вместе с детьми насыпьте  в мешочки или в  коробочки крупу, пуговицы, скрепки и т.д. Дети  должны угадать по звуку потряхиваемого мешочка, что у него внутри.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Игра «Волшебная палочка». </a:t>
            </a:r>
            <a:r>
              <a:rPr lang="ru-RU" sz="1600" smtClean="0"/>
              <a:t>Взяв карандаш или палку любого назначения, постучите ею по разным предметам в группе. Волшебная палочка заставит звучать вазу, стол, стену, миску.</a:t>
            </a:r>
            <a:br>
              <a:rPr lang="ru-RU" sz="1600" smtClean="0"/>
            </a:br>
            <a:r>
              <a:rPr lang="ru-RU" sz="1600" smtClean="0"/>
              <a:t>Потом усложните задание - ребенок отгадывает с закрытыми глазами, какой предмет зазвучал. 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Игра «Жмурки». </a:t>
            </a:r>
            <a:r>
              <a:rPr lang="ru-RU" sz="1600" smtClean="0"/>
              <a:t>Ребенку завязывают глаза, и он двигается в сторону звенящего колокольчика, бубна, свистка.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Игра «Похлопаем».</a:t>
            </a:r>
            <a:r>
              <a:rPr lang="ru-RU" sz="1600" smtClean="0"/>
              <a:t> Ребенок повторяет ритмический рисунок хлопков. Например - два хлопка, пауза, один хлопок, пауза, два хлопка. В усложненном варианте ребёнок повторяет ритм с закрытыми глазами.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288213" cy="1387475"/>
          </a:xfrm>
        </p:spPr>
        <p:txBody>
          <a:bodyPr/>
          <a:lstStyle/>
          <a:p>
            <a:pPr eaLnBrk="1" hangingPunct="1"/>
            <a:r>
              <a:rPr lang="ru-RU" sz="3500" smtClean="0"/>
              <a:t>Этапы работы по формированию фонематического восприятия: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II этап</a:t>
            </a:r>
            <a:r>
              <a:rPr lang="ru-RU" smtClean="0"/>
              <a:t> — различение высоты, силы, тембра голоса на материале одинаковых звуков, слов, фраз.</a:t>
            </a:r>
            <a:br>
              <a:rPr lang="ru-RU" smtClean="0"/>
            </a:br>
            <a:r>
              <a:rPr lang="ru-RU" smtClean="0"/>
              <a:t>На протяжении данного этапа дошкольников учат различать высоту, силу и тембр голоса, ориентируясь на одни и те же звуки, звукосочетания и слова.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Рекомендуемые игры второго этапа: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b="1" smtClean="0"/>
              <a:t>Игра «Громко-тихо».</a:t>
            </a:r>
            <a:r>
              <a:rPr lang="ru-RU" sz="1400" smtClean="0"/>
              <a:t> Договоритесь, что дети буду т выполнять определенные действия, когда вы произносите слова громко и когда тихо. Есть похожий вариант игры – «далеко-близко». Вы говорите слово громко, дети отвечают – близко. Говорите слово тихо, дети отвечают – далеко.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/>
              <a:t>Игра « Узнай по голосу»</a:t>
            </a:r>
            <a:r>
              <a:rPr lang="ru-RU" sz="1400" smtClean="0"/>
              <a:t> Дети, держась за руки, идут по кругу, водящий с завязанными глазами ходит в середине круга. Ребёнок, к которому прикоснётся водящий должен назвать имя водящего или спросить: «Кто я?», а водящий должен его узнать. Тот, чей голос он узнает, становится водящим.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/>
              <a:t>Игра «Три медведя». </a:t>
            </a:r>
            <a:r>
              <a:rPr lang="ru-RU" sz="1400" smtClean="0"/>
              <a:t>Взрослый выставляет перед детьми картинки трех медведей – большого, среднего, маленького. Затем, рассказывая сказку о трех медведях, произносит соответствующие реплики и звукоподражания то низким, то высоким голосом. Дети должны, ориентируясь на тембр и высоту голоса поднять соответствующую картинку.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/>
              <a:t>Игра «Животные и их детёныши». </a:t>
            </a:r>
            <a:r>
              <a:rPr lang="ru-RU" sz="1400" smtClean="0"/>
              <a:t>Детям раздаются картинки домашних животных и их детенышей – коровы и теленка, козы и козленка, свиньи и поросенка. Взрослый произносит каждое звукоподражание то низким, то высоким голосом. Дети должны, ориентируясь на тембр и высоту голоса одновременно поднять соответствующую картинку.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аскад">
  <a:themeElements>
    <a:clrScheme name="Каскад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892</Words>
  <Application>Microsoft Office PowerPoint</Application>
  <PresentationFormat>Экран (4:3)</PresentationFormat>
  <Paragraphs>114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Каскад</vt:lpstr>
      <vt:lpstr>«Развитие фонематического восприятия дошкольников 6-7 лет»</vt:lpstr>
      <vt:lpstr>  Актуальность</vt:lpstr>
      <vt:lpstr>Понятие  «фонематическое восприятие» </vt:lpstr>
      <vt:lpstr>Особенности речи детей с фонематическим недоразвитием:</vt:lpstr>
      <vt:lpstr>Особенности развития фонематического слуха у детей в норме:</vt:lpstr>
      <vt:lpstr>Этапы работы по формированию фонематического восприятия: </vt:lpstr>
      <vt:lpstr>Рекомендуемые игры первого этапа:</vt:lpstr>
      <vt:lpstr>Этапы работы по формированию фонематического восприятия:</vt:lpstr>
      <vt:lpstr>Рекомендуемые игры второго этапа:</vt:lpstr>
      <vt:lpstr>Этапы работы по формированию фонематического восприятия:</vt:lpstr>
      <vt:lpstr>Рекомендуемые игры третьего этапа:</vt:lpstr>
      <vt:lpstr>Этапы работы по формированию фонематического восприятия:</vt:lpstr>
      <vt:lpstr>Рекомендуемые игры четвёртого этапа:</vt:lpstr>
      <vt:lpstr>Этапы работы по формированию фонематического восприятия:</vt:lpstr>
      <vt:lpstr>Рекомендуемые игры пятого этапа:</vt:lpstr>
      <vt:lpstr>Этапы работы по формированию фонематического восприятия:</vt:lpstr>
      <vt:lpstr>Рекомендуемые игры шестого этапа:</vt:lpstr>
      <vt:lpstr>Результаты проведения работы по развитию фонематического восприятия:</vt:lpstr>
      <vt:lpstr>Список литературы:</vt:lpstr>
      <vt:lpstr>Игра первого этапа «Угадай, что звучало»</vt:lpstr>
      <vt:lpstr>Игра второго этапа «Животные и их детёныши»</vt:lpstr>
      <vt:lpstr>Игра третьего этапа «Слушай и выбирай»</vt:lpstr>
      <vt:lpstr>Игра четвёртого этапа «Что лишнее»</vt:lpstr>
      <vt:lpstr>Игра пятого этапа «Найди одинаковый звук»</vt:lpstr>
      <vt:lpstr>Игра шестого этапа «Составь слово»</vt:lpstr>
      <vt:lpstr> СПАСИБО ЗА ВНИМАНИЕ!!! 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фонематического слуха дошкольников 6-7 лет»</dc:title>
  <dc:creator>владимер</dc:creator>
  <cp:lastModifiedBy>Иисус-Господь</cp:lastModifiedBy>
  <cp:revision>11</cp:revision>
  <dcterms:created xsi:type="dcterms:W3CDTF">2017-05-13T14:12:17Z</dcterms:created>
  <dcterms:modified xsi:type="dcterms:W3CDTF">2018-03-20T10:42:05Z</dcterms:modified>
</cp:coreProperties>
</file>