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1" r:id="rId3"/>
    <p:sldId id="322" r:id="rId4"/>
    <p:sldId id="324" r:id="rId5"/>
    <p:sldId id="325" r:id="rId6"/>
    <p:sldId id="326" r:id="rId7"/>
    <p:sldId id="327" r:id="rId8"/>
    <p:sldId id="330" r:id="rId9"/>
    <p:sldId id="328" r:id="rId10"/>
    <p:sldId id="349" r:id="rId11"/>
    <p:sldId id="350" r:id="rId12"/>
    <p:sldId id="352" r:id="rId13"/>
    <p:sldId id="354" r:id="rId14"/>
    <p:sldId id="345" r:id="rId15"/>
    <p:sldId id="346" r:id="rId16"/>
    <p:sldId id="316" r:id="rId17"/>
    <p:sldId id="356" r:id="rId18"/>
    <p:sldId id="357" r:id="rId19"/>
    <p:sldId id="358" r:id="rId20"/>
    <p:sldId id="359" r:id="rId21"/>
    <p:sldId id="361" r:id="rId22"/>
    <p:sldId id="362" r:id="rId23"/>
    <p:sldId id="377" r:id="rId24"/>
    <p:sldId id="364" r:id="rId25"/>
    <p:sldId id="368" r:id="rId26"/>
    <p:sldId id="369" r:id="rId27"/>
    <p:sldId id="370" r:id="rId28"/>
    <p:sldId id="372" r:id="rId29"/>
    <p:sldId id="373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F67"/>
    <a:srgbClr val="CC0066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2;&#1072;&#1112;&#1095;&#1080;&#1085;&#1072;%20M&#1086;&#1083;&#1080;&#1090;&#1074;&#1072;%20-%200%20&#1052;&#1072;&#1090;&#1077;&#1088;&#1080;&#1085;&#1089;&#1082;&#1072;&#1103;%20&#1084;&#1086;&#1083;&#1080;&#1090;&#1074;&#1072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lJhC9Hiq1s" TargetMode="External"/><Relationship Id="rId4" Type="http://schemas.openxmlformats.org/officeDocument/2006/relationships/hyperlink" Target="&#1041;&#1045;&#1056;&#1045;&#1043;&#1048;&#1058;&#1045;%20&#1057;&#1042;&#1054;&#1048;&#1061;%20&#1044;&#1045;&#1058;&#1045;&#1049;!!!&#1072;&#1074;&#1090;&#1086;&#1088;%20&#1088;&#1086;&#1083;&#1080;&#1082;&#1072;%20&#1055;&#1086;&#1087;&#1099;&#1083;&#1086;&#1074;&#1089;&#1082;&#1072;&#1103;%20&#1043;&#1072;&#1083;&#1080;&#1085;&#1072;.mp4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122089" y="1268760"/>
            <a:ext cx="7056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МАУДО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«ЦРТДЮ «Радость» г. Орска»</a:t>
            </a:r>
          </a:p>
          <a:p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безопасность детей и подростков в современном коммуникативном пространстве»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934324" y="6453915"/>
            <a:ext cx="716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hlinkClick r:id="rId2" action="ppaction://hlinkfile"/>
          </p:cNvPr>
          <p:cNvSpPr/>
          <p:nvPr/>
        </p:nvSpPr>
        <p:spPr>
          <a:xfrm>
            <a:off x="8460431" y="6381328"/>
            <a:ext cx="686481" cy="47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2987824" y="4606870"/>
            <a:ext cx="6460019" cy="117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2000" i="1" dirty="0" smtClean="0">
                <a:solidFill>
                  <a:srgbClr val="080808"/>
                </a:solidFill>
                <a:latin typeface="Times New Roman" pitchFamily="18" charset="0"/>
                <a:ea typeface="BatangChe" panose="02030609000101010101" pitchFamily="49" charset="-127"/>
                <a:cs typeface="Times New Roman" pitchFamily="18" charset="0"/>
              </a:rPr>
              <a:t>педагог-психолог </a:t>
            </a:r>
            <a:r>
              <a:rPr lang="en-US" sz="2000" i="1" dirty="0" smtClean="0">
                <a:solidFill>
                  <a:srgbClr val="080808"/>
                </a:solidFill>
                <a:latin typeface="Times New Roman" pitchFamily="18" charset="0"/>
                <a:ea typeface="BatangChe" panose="02030609000101010101" pitchFamily="49" charset="-127"/>
                <a:cs typeface="Times New Roman" pitchFamily="18" charset="0"/>
              </a:rPr>
              <a:t>I </a:t>
            </a:r>
            <a:r>
              <a:rPr lang="ru-RU" sz="2000" i="1" dirty="0" smtClean="0">
                <a:solidFill>
                  <a:srgbClr val="080808"/>
                </a:solidFill>
                <a:latin typeface="Times New Roman" pitchFamily="18" charset="0"/>
                <a:ea typeface="BatangChe" panose="02030609000101010101" pitchFamily="49" charset="-127"/>
                <a:cs typeface="Times New Roman" pitchFamily="18" charset="0"/>
              </a:rPr>
              <a:t>категории:</a:t>
            </a:r>
          </a:p>
          <a:p>
            <a:r>
              <a:rPr lang="ru-RU" sz="2000" i="1" dirty="0" smtClean="0">
                <a:solidFill>
                  <a:srgbClr val="080808"/>
                </a:solidFill>
                <a:latin typeface="Times New Roman" pitchFamily="18" charset="0"/>
                <a:ea typeface="BatangChe" panose="02030609000101010101" pitchFamily="49" charset="-127"/>
                <a:cs typeface="Times New Roman" pitchFamily="18" charset="0"/>
              </a:rPr>
              <a:t>Яшина Елена Валерьевна</a:t>
            </a:r>
            <a:endParaRPr lang="ru-RU" sz="2000" i="1" dirty="0">
              <a:solidFill>
                <a:srgbClr val="080808"/>
              </a:solidFill>
              <a:latin typeface="Times New Roman" pitchFamily="18" charset="0"/>
              <a:ea typeface="BatangChe" panose="02030609000101010101" pitchFamily="49" charset="-127"/>
              <a:cs typeface="Times New Roman" pitchFamily="18" charset="0"/>
            </a:endParaRPr>
          </a:p>
        </p:txBody>
      </p:sp>
      <p:pic>
        <p:nvPicPr>
          <p:cNvPr id="1027" name="Picture 3" descr="C:\Users\СоцПедСлужба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29" y="3765356"/>
            <a:ext cx="3287390" cy="20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</a:rPr>
              <a:t>Риски асоциального поведения</a:t>
            </a:r>
            <a:br>
              <a:rPr lang="ru-RU" b="1" dirty="0" smtClean="0">
                <a:solidFill>
                  <a:srgbClr val="CC0066"/>
                </a:solidFill>
              </a:rPr>
            </a:br>
            <a:endParaRPr lang="ru-RU" b="1" dirty="0">
              <a:solidFill>
                <a:srgbClr val="CC0066"/>
              </a:solidFill>
            </a:endParaRPr>
          </a:p>
        </p:txBody>
      </p:sp>
      <p:pic>
        <p:nvPicPr>
          <p:cNvPr id="14338" name="Picture 2" descr="C:\Users\СоцПедСлужба\Desktop\detskaya-agressiya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2119313"/>
            <a:ext cx="5405437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5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7632848" cy="6192688"/>
          </a:xfrm>
        </p:spPr>
        <p:txBody>
          <a:bodyPr>
            <a:normAutofit lnSpcReduction="10000"/>
          </a:bodyPr>
          <a:lstStyle/>
          <a:p>
            <a:pPr marL="742950" marR="24130" lvl="1" indent="-285750" algn="just">
              <a:lnSpc>
                <a:spcPct val="106000"/>
              </a:lnSpc>
              <a:spcBef>
                <a:spcPts val="25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Times New Roman"/>
              <a:buAutoNum type="arabicParenR"/>
              <a:tabLst>
                <a:tab pos="481330" algn="l"/>
              </a:tabLst>
            </a:pPr>
            <a:endParaRPr lang="ru-RU" sz="2800" b="1" dirty="0" smtClean="0">
              <a:solidFill>
                <a:srgbClr val="CC0066"/>
              </a:solidFill>
              <a:latin typeface="Times New Roman"/>
              <a:ea typeface="Palatino Linotype"/>
              <a:cs typeface="Times New Roman"/>
            </a:endParaRPr>
          </a:p>
          <a:p>
            <a:pPr marL="742950" marR="24130" lvl="1" indent="-285750" algn="just">
              <a:lnSpc>
                <a:spcPct val="106000"/>
              </a:lnSpc>
              <a:spcBef>
                <a:spcPts val="25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Times New Roman"/>
              <a:buAutoNum type="arabicParenR"/>
              <a:tabLst>
                <a:tab pos="481330" algn="l"/>
              </a:tabLst>
            </a:pPr>
            <a:r>
              <a:rPr lang="ru-RU" sz="2800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Факторы</a:t>
            </a:r>
            <a:r>
              <a:rPr lang="ru-RU" sz="2800" b="1" spc="260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рисков</a:t>
            </a:r>
            <a:r>
              <a:rPr lang="ru-RU" sz="2800" b="1" spc="265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2800" b="1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и</a:t>
            </a:r>
            <a:r>
              <a:rPr lang="ru-RU" sz="2800" b="1" spc="265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Основные</a:t>
            </a:r>
            <a:r>
              <a:rPr lang="ru-RU" sz="2800" b="1" spc="265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2800" b="1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признаки</a:t>
            </a:r>
            <a:r>
              <a:rPr lang="ru-RU" sz="2800" b="1" spc="-350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асоциального</a:t>
            </a:r>
            <a:r>
              <a:rPr lang="ru-RU" sz="2800" b="1" spc="-40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поведения</a:t>
            </a:r>
            <a:r>
              <a:rPr lang="ru-RU" sz="2800" b="1" spc="-35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2800" b="1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у</a:t>
            </a:r>
            <a:r>
              <a:rPr lang="ru-RU" sz="2800" b="1" spc="-35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детей </a:t>
            </a:r>
            <a:r>
              <a:rPr lang="ru-RU" sz="2800" b="1" dirty="0" smtClean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800" b="1" spc="-80" dirty="0" smtClean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подростков</a:t>
            </a:r>
            <a:r>
              <a:rPr lang="ru-RU" sz="2800" b="1" dirty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800" b="1" spc="-75" dirty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Обратите</a:t>
            </a:r>
            <a:r>
              <a:rPr lang="ru-RU" sz="2800" b="1" spc="-75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внимание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Биологический</a:t>
            </a:r>
            <a:r>
              <a:rPr lang="ru-RU" sz="2400" b="1" spc="2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</a:t>
            </a:r>
            <a:r>
              <a:rPr lang="ru-RU" sz="2400" spc="2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проявляется</a:t>
            </a:r>
            <a:r>
              <a:rPr lang="ru-RU" sz="2400" spc="2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2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виде</a:t>
            </a:r>
            <a:r>
              <a:rPr lang="ru-RU" sz="2400" spc="2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физических</a:t>
            </a:r>
            <a:r>
              <a:rPr lang="ru-RU" sz="2400" spc="2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особенностей,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примеру,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внешняя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непривлекательность,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различные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дефекты,</a:t>
            </a:r>
            <a:r>
              <a:rPr lang="ru-RU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слуха,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речи.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742950" marR="24130" lvl="1" indent="-285750" algn="just">
              <a:lnSpc>
                <a:spcPct val="106000"/>
              </a:lnSpc>
              <a:spcBef>
                <a:spcPts val="15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Times New Roman"/>
              <a:buAutoNum type="arabicParenR"/>
              <a:tabLst>
                <a:tab pos="43624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Психологический</a:t>
            </a:r>
            <a:r>
              <a:rPr lang="ru-RU" sz="2400" b="1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</a:t>
            </a:r>
            <a:r>
              <a:rPr lang="ru-RU" sz="2400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проявляется</a:t>
            </a:r>
            <a:r>
              <a:rPr lang="ru-RU" sz="2400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2400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психоневрологических</a:t>
            </a:r>
            <a:r>
              <a:rPr lang="ru-RU" sz="2400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отклонениях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а также зависит от темперамента и состояния личности — это 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повышенная внушаемость, наличие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повышенной возбудимости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нервной</a:t>
            </a:r>
            <a:r>
              <a:rPr lang="ru-RU" sz="2400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системы.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742950" marR="24765" lvl="1" indent="-285750" algn="just">
              <a:lnSpc>
                <a:spcPct val="106000"/>
              </a:lnSpc>
              <a:spcBef>
                <a:spcPts val="25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Times New Roman"/>
              <a:buAutoNum type="arabicParenR"/>
              <a:tabLst>
                <a:tab pos="44132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Социальный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выражается в отношении подростка с обществом (то,</a:t>
            </a:r>
            <a:r>
              <a:rPr lang="ru-RU" sz="2400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</a:t>
            </a:r>
            <a:r>
              <a:rPr lang="ru-RU" sz="2400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</a:t>
            </a:r>
            <a:r>
              <a:rPr lang="ru-RU" sz="2400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общается</a:t>
            </a:r>
            <a:r>
              <a:rPr lang="ru-RU" sz="2400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400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семьей</a:t>
            </a:r>
            <a:r>
              <a:rPr lang="ru-RU" sz="2400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друзьями).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pPr marL="106045" marR="122555" algn="just">
              <a:lnSpc>
                <a:spcPct val="100000"/>
              </a:lnSpc>
              <a:spcAft>
                <a:spcPts val="0"/>
              </a:spcAft>
            </a:pPr>
            <a:endParaRPr lang="ru-RU" sz="2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41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128792" cy="120248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КАЖДЫЙ РОДИТЕЛЬ ОБЯЗАН знать</a:t>
            </a:r>
            <a:r>
              <a:rPr lang="ru-RU" sz="36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С кем дружит ваш ребенок, в каких компаниях он </a:t>
            </a: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бывает.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	Кто его лучший друг или подруга.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	Чем увлекается, какие у него интересы.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r>
              <a:rPr lang="ru-RU" sz="27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 smtClean="0">
                <a:latin typeface="Calibri"/>
                <a:ea typeface="Calibri"/>
                <a:cs typeface="Times New Roman"/>
              </a:rPr>
            </a:br>
            <a:endParaRPr lang="ru-RU" sz="2700" dirty="0"/>
          </a:p>
        </p:txBody>
      </p:sp>
      <p:sp>
        <p:nvSpPr>
          <p:cNvPr id="4" name="AutoShape 2" descr="https://buildingexpo.eu/site/assets/files/12176/noortekohtumised.1920x10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buildingexpo.eu/site/assets/files/12176/noortekohtumised.1920x10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buildingexpo.eu/site/assets/files/12176/noortekohtumised.1920x108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 descr="C:\Users\СоцПедСлужб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58579"/>
            <a:ext cx="5489848" cy="297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5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1202485"/>
          </a:xfrm>
        </p:spPr>
        <p:txBody>
          <a:bodyPr>
            <a:noAutofit/>
          </a:bodyPr>
          <a:lstStyle/>
          <a:p>
            <a:pPr marL="274320" lvl="0" indent="-27432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РОДИТЕЛИ ОБРАТИТЕ  ВНИМАНИЕ, ЕСЛИ РЕБЁНОК</a:t>
            </a:r>
            <a:r>
              <a:rPr lang="ru-RU" sz="2400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24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6759853" cy="446449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Вам грубит, дерзит, уходит их дома, не ставя вас об этом в известность.</a:t>
            </a:r>
            <a:endParaRPr lang="ru-RU" sz="3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	Вам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лжет</a:t>
            </a:r>
            <a:endParaRPr lang="ru-RU" sz="3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	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Требует 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 Вас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деньги</a:t>
            </a:r>
            <a:endParaRPr lang="ru-RU" sz="3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	Становится зависимым от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вредных привычек</a:t>
            </a:r>
            <a:endParaRPr lang="ru-RU" sz="3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5.	Перестает с Вами общаться и не реагирует на Ваши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требования</a:t>
            </a:r>
            <a:endParaRPr lang="ru-RU" sz="3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6.	Не справляется со школьной программой из-за прогулов, не сделанной домашней </a:t>
            </a:r>
            <a:r>
              <a:rPr lang="ru-RU" sz="3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работы</a:t>
            </a:r>
            <a:endParaRPr lang="ru-RU" sz="31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58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387424"/>
            <a:ext cx="7416824" cy="289945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Делать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родителям</a:t>
            </a:r>
            <a:r>
              <a:rPr lang="ru-RU" sz="2400" b="1" dirty="0" smtClean="0">
                <a:solidFill>
                  <a:srgbClr val="CC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если у детей и подростков  проявляются признаки асоциального поведения? </a:t>
            </a:r>
            <a:r>
              <a:rPr lang="ru-RU" sz="2700" b="1" dirty="0" smtClean="0">
                <a:solidFill>
                  <a:srgbClr val="CC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2700" dirty="0">
                <a:solidFill>
                  <a:srgbClr val="CC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CC0066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7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416824" cy="4392488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Информировать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ребенка и повышать его психологическую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грамотность (жизненные истории людей)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Важно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слушать и слышать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ребенка! </a:t>
            </a:r>
            <a:endParaRPr lang="ru-RU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Крайне</a:t>
            </a:r>
            <a:r>
              <a:rPr lang="ru-RU" sz="1600" b="1" spc="-25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важно,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чтобы</a:t>
            </a:r>
            <a:r>
              <a:rPr lang="ru-RU" sz="1600" b="1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ребенок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никогда</a:t>
            </a:r>
            <a:r>
              <a:rPr lang="ru-RU" sz="1600" b="1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чувствовал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себя</a:t>
            </a:r>
            <a:r>
              <a:rPr lang="ru-RU" sz="1600" b="1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одиноко,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у</a:t>
            </a:r>
            <a:r>
              <a:rPr lang="ru-RU" sz="1600" b="1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него</a:t>
            </a:r>
            <a:r>
              <a:rPr lang="ru-RU" sz="1600" b="1" spc="-2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должна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быть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уверенность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себе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близких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Помогать</a:t>
            </a:r>
            <a:r>
              <a:rPr lang="ru-RU" sz="1600" b="1" spc="-30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ребенку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найти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тот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вид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деятельности,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где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он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сможет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реализовать</a:t>
            </a:r>
            <a:r>
              <a:rPr lang="ru-RU" sz="1600" b="1" spc="-26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endParaRPr lang="ru-RU" sz="1600" b="1" spc="-260" dirty="0">
              <a:solidFill>
                <a:srgbClr val="000000"/>
              </a:solidFill>
              <a:latin typeface="Times New Roman"/>
              <a:ea typeface="Times New Roman"/>
              <a:cs typeface="Trebuchet MS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Необходимо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разговаривать и объясняться с ребенком, но не ставить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                        условий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,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требовать</a:t>
            </a:r>
            <a:r>
              <a:rPr lang="ru-RU" sz="1600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идеального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поведения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Необходимо находить сильные стороны и качества подростка и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правильно</a:t>
            </a:r>
            <a:r>
              <a:rPr lang="ru-RU" sz="1600" b="1" spc="-45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их</a:t>
            </a:r>
            <a:r>
              <a:rPr lang="ru-RU" sz="1600" b="1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использовать</a:t>
            </a:r>
            <a:r>
              <a:rPr lang="ru-RU" sz="1600" b="1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</a:t>
            </a:r>
            <a:r>
              <a:rPr lang="ru-RU" sz="1600" b="1" spc="-4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развивать.</a:t>
            </a:r>
            <a:r>
              <a:rPr lang="ru-RU" sz="1600" b="1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sz="1600" b="1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ребенка</a:t>
            </a:r>
            <a:r>
              <a:rPr lang="ru-RU" sz="1600" b="1" spc="-4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необходимо</a:t>
            </a:r>
            <a:r>
              <a:rPr lang="ru-RU" sz="1600" b="1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верить</a:t>
            </a:r>
            <a:r>
              <a:rPr lang="ru-RU" sz="1600" b="1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—</a:t>
            </a:r>
            <a:r>
              <a:rPr lang="ru-RU" sz="1600" b="1" spc="-4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это</a:t>
            </a:r>
            <a:r>
              <a:rPr lang="ru-RU" sz="1600" b="1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глав-</a:t>
            </a:r>
            <a:r>
              <a:rPr lang="ru-RU" sz="1600" b="1" spc="-2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ное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. Великое значение имеет для трудного подростка испытать счастье,</a:t>
            </a:r>
            <a:r>
              <a:rPr lang="ru-RU" sz="1600" b="1" spc="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радость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от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успеха.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Это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величайший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стимул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</a:t>
            </a:r>
            <a:r>
              <a:rPr lang="ru-RU" sz="1600" b="1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самосовершенствованию.</a:t>
            </a:r>
            <a:endParaRPr lang="ru-RU" sz="1600" b="1" dirty="0">
              <a:latin typeface="Calibri"/>
              <a:ea typeface="Trebuchet MS"/>
              <a:cs typeface="Trebuchet MS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0811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Яшина Елена Валерьевна педагог - психолог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  тел.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327019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20688"/>
            <a:ext cx="6912768" cy="3603812"/>
          </a:xfrm>
        </p:spPr>
        <p:txBody>
          <a:bodyPr/>
          <a:lstStyle/>
          <a:p>
            <a:pPr marL="0" marR="24130" lvl="0" indent="0" algn="ctr">
              <a:lnSpc>
                <a:spcPct val="102000"/>
              </a:lnSpc>
              <a:spcBef>
                <a:spcPts val="155"/>
              </a:spcBef>
              <a:spcAft>
                <a:spcPts val="0"/>
              </a:spcAft>
              <a:buClr>
                <a:srgbClr val="414042"/>
              </a:buClr>
              <a:buSzPts val="1100"/>
              <a:buNone/>
              <a:tabLst>
                <a:tab pos="2762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Профессиональная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консультация поможет ребенку разобраться в себе и</a:t>
            </a: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уладить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внутрисемейные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онфликты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475620" y="2996952"/>
            <a:ext cx="604867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ГРУППА В КОНТАКТЕ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dirty="0" smtClean="0">
                <a:solidFill>
                  <a:srgbClr val="CC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«СЧАСТЛИВАЯ СЕМЬЯ» </a:t>
            </a: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3200" b="1" kern="0" dirty="0" smtClean="0">
                <a:solidFill>
                  <a:srgbClr val="CC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«ЦРТДЮ «РАДОСТЬ</a:t>
            </a:r>
            <a:r>
              <a:rPr lang="ru-RU" sz="3200" b="1" kern="0" dirty="0" smtClean="0">
                <a:solidFill>
                  <a:srgbClr val="CC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lang="ru-RU" sz="3200" b="1" kern="0" dirty="0" err="1" smtClean="0">
                <a:solidFill>
                  <a:srgbClr val="CC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г.ОРСК</a:t>
            </a:r>
            <a:r>
              <a:rPr lang="ru-RU" sz="3200" b="1" kern="0" dirty="0" smtClean="0">
                <a:solidFill>
                  <a:srgbClr val="CC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sz="3200" b="1" kern="0" dirty="0" smtClean="0">
                <a:solidFill>
                  <a:srgbClr val="CC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132767">
                    <a:lumMod val="60000"/>
                    <a:lumOff val="40000"/>
                  </a:srgb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https://vk.com/psiholog566</a:t>
            </a:r>
            <a:endParaRPr lang="ru-RU" sz="3200" b="1" kern="0" dirty="0" smtClean="0">
              <a:solidFill>
                <a:srgbClr val="132767">
                  <a:lumMod val="60000"/>
                  <a:lumOff val="40000"/>
                </a:srgb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3200" b="1" kern="0" dirty="0" smtClean="0">
              <a:solidFill>
                <a:srgbClr val="0066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3200" b="1" kern="0" dirty="0" smtClean="0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ПРИСОЕДИНЯЙТЕСЬ!</a:t>
            </a:r>
          </a:p>
          <a:p>
            <a:pPr marL="0" indent="0" algn="ctr" eaLnBrk="0" hangingPunct="0"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4000" b="1" kern="0" dirty="0" smtClean="0">
              <a:solidFill>
                <a:srgbClr val="0000CC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spcBef>
                <a:spcPts val="0"/>
              </a:spcBef>
              <a:buClrTx/>
              <a:buSzTx/>
              <a:buFontTx/>
              <a:buNone/>
              <a:defRPr/>
            </a:pPr>
            <a:endParaRPr lang="ru-RU" sz="4000" kern="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4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6696744" cy="468052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какие риски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подстерегают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детей за светящимся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экраном?</a:t>
            </a:r>
            <a:endParaRPr lang="ru-RU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•	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чрезмерная увлеченность Интернет пользованием, компьютерными игра- ми, «серфингом», онлайн-казино;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•	риск вовлечения в экстремистские или иные опасные сообщества и группы;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•	риск стать жертвой мошенников и понести финансовые и моральные за- траты;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•	риск встретиться с агрессией, грубостью или травлей в социальных сетях;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•	риск попадание на сайты, содержащие информацию, наносящую вред 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неокрепшей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психике и эмоциональному самочувствию ребенка.</a:t>
            </a:r>
            <a:endParaRPr lang="ru-RU" sz="1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65245" cy="1202485"/>
          </a:xfrm>
        </p:spPr>
        <p:txBody>
          <a:bodyPr>
            <a:normAutofit/>
          </a:bodyPr>
          <a:lstStyle/>
          <a:p>
            <a:pPr marL="325120" marR="208915">
              <a:lnSpc>
                <a:spcPct val="97000"/>
              </a:lnSpc>
              <a:spcBef>
                <a:spcPts val="1425"/>
              </a:spcBef>
            </a:pPr>
            <a:r>
              <a:rPr lang="ru-RU" sz="3100" b="1" dirty="0" smtClean="0">
                <a:solidFill>
                  <a:srgbClr val="CC0066"/>
                </a:solidFill>
                <a:latin typeface="Trebuchet MS"/>
                <a:ea typeface="Trebuchet MS"/>
                <a:cs typeface="Trebuchet MS"/>
              </a:rPr>
              <a:t>Интернет риски</a:t>
            </a:r>
            <a:r>
              <a:rPr lang="ru-RU" sz="3100" b="1" dirty="0">
                <a:solidFill>
                  <a:srgbClr val="CC0066"/>
                </a:solidFill>
                <a:latin typeface="Trebuchet MS"/>
                <a:ea typeface="Trebuchet MS"/>
                <a:cs typeface="Trebuchet MS"/>
              </a:rPr>
              <a:t/>
            </a:r>
            <a:br>
              <a:rPr lang="ru-RU" sz="3100" b="1" dirty="0">
                <a:solidFill>
                  <a:srgbClr val="CC0066"/>
                </a:solidFill>
                <a:latin typeface="Trebuchet MS"/>
                <a:ea typeface="Trebuchet MS"/>
                <a:cs typeface="Trebuchet MS"/>
              </a:rPr>
            </a:br>
            <a:endParaRPr lang="ru-RU" sz="31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1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327371"/>
          </a:xfrm>
        </p:spPr>
        <p:txBody>
          <a:bodyPr>
            <a:normAutofit fontScale="90000"/>
          </a:bodyPr>
          <a:lstStyle/>
          <a:p>
            <a:pPr marL="93980" algn="just">
              <a:lnSpc>
                <a:spcPct val="115000"/>
              </a:lnSpc>
              <a:spcBef>
                <a:spcPts val="445"/>
              </a:spcBef>
              <a:spcAft>
                <a:spcPts val="0"/>
              </a:spcAft>
            </a:pPr>
            <a:r>
              <a:rPr lang="ru-RU" sz="3100" b="1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как</a:t>
            </a:r>
            <a:r>
              <a:rPr lang="ru-RU" sz="3100" b="1" spc="35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3100" b="1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защитить</a:t>
            </a:r>
            <a:r>
              <a:rPr lang="ru-RU" sz="3100" b="1" spc="40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3100" b="1" spc="40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детей и подростков </a:t>
            </a:r>
            <a:r>
              <a:rPr lang="ru-RU" sz="3100" b="1" spc="35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3100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от</a:t>
            </a:r>
            <a:r>
              <a:rPr lang="ru-RU" sz="3100" b="1" spc="40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sz="3100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интернет-рисков</a:t>
            </a:r>
            <a:r>
              <a:rPr lang="ru-RU" sz="3100" b="1" dirty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?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6912768" cy="54726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Что</a:t>
            </a:r>
            <a:r>
              <a:rPr lang="ru-RU" sz="3200" spc="-1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Делать</a:t>
            </a:r>
            <a:r>
              <a:rPr lang="ru-RU" sz="3200" spc="-1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Нельзя</a:t>
            </a:r>
            <a:r>
              <a:rPr lang="ru-RU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32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375"/>
              </a:spcBef>
              <a:buClr>
                <a:srgbClr val="414042"/>
              </a:buClr>
              <a:buSzPts val="1100"/>
              <a:buFont typeface="Wingdings" pitchFamily="2" charset="2"/>
              <a:buChar char="Ø"/>
              <a:tabLst>
                <a:tab pos="273685" algn="l"/>
              </a:tabLst>
            </a:pP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sz="2200" b="1" dirty="0" smtClean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ешать</a:t>
            </a:r>
            <a:r>
              <a:rPr lang="ru-RU" sz="2200" b="1" spc="-35" dirty="0" smtClean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ярлыки</a:t>
            </a:r>
            <a:r>
              <a:rPr lang="ru-RU" sz="2200" b="1" spc="-30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на</a:t>
            </a:r>
            <a:r>
              <a:rPr lang="ru-RU" sz="2200" b="1" spc="-30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ребенка</a:t>
            </a:r>
            <a:r>
              <a:rPr lang="ru-RU" sz="2200" b="1" spc="-30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(например,</a:t>
            </a:r>
            <a:r>
              <a:rPr lang="ru-RU" sz="2200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фраза</a:t>
            </a:r>
            <a:r>
              <a:rPr lang="ru-RU" sz="2200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«Да</a:t>
            </a:r>
            <a:r>
              <a:rPr lang="ru-RU" sz="2200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ты</a:t>
            </a:r>
            <a:r>
              <a:rPr lang="ru-RU" sz="2200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болен!»);</a:t>
            </a:r>
            <a:endParaRPr lang="ru-RU" sz="2200" dirty="0">
              <a:latin typeface="Calibri"/>
              <a:ea typeface="Trebuchet MS"/>
              <a:cs typeface="Trebuchet MS"/>
            </a:endParaRPr>
          </a:p>
          <a:p>
            <a:pPr marR="24765" lvl="0" algn="just">
              <a:lnSpc>
                <a:spcPct val="101000"/>
              </a:lnSpc>
              <a:spcBef>
                <a:spcPts val="195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Wingdings" pitchFamily="2" charset="2"/>
              <a:buChar char="Ø"/>
              <a:tabLst>
                <a:tab pos="273685" algn="l"/>
              </a:tabLst>
            </a:pP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О</a:t>
            </a:r>
            <a:r>
              <a:rPr lang="ru-RU" sz="2200" b="1" dirty="0" smtClean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бвинять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,</a:t>
            </a:r>
            <a:r>
              <a:rPr lang="ru-RU" sz="2200" b="1" spc="5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ругать</a:t>
            </a:r>
            <a:r>
              <a:rPr lang="ru-RU" sz="2200" b="1" spc="10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и</a:t>
            </a:r>
            <a:r>
              <a:rPr lang="ru-RU" sz="2200" b="1" spc="10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стыдить</a:t>
            </a:r>
            <a:r>
              <a:rPr lang="ru-RU" sz="2200" b="1" spc="5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ребенка</a:t>
            </a:r>
            <a:r>
              <a:rPr lang="ru-RU" sz="2200" b="1" spc="10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(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например,</a:t>
            </a:r>
            <a:r>
              <a:rPr lang="ru-RU" sz="2200" spc="1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фразы:</a:t>
            </a:r>
            <a:r>
              <a:rPr lang="ru-RU" sz="2200" spc="1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«ты</a:t>
            </a:r>
            <a:r>
              <a:rPr lang="ru-RU" sz="2200" spc="5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тратишь</a:t>
            </a:r>
            <a:r>
              <a:rPr lang="ru-RU" sz="2200" spc="1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свою</a:t>
            </a:r>
            <a:r>
              <a:rPr lang="ru-RU" sz="2200" spc="-26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spc="-5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жизнь</a:t>
            </a:r>
            <a:r>
              <a:rPr lang="ru-RU" sz="2200" spc="-7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spc="-5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понапрасну!»,</a:t>
            </a:r>
            <a:r>
              <a:rPr lang="ru-RU" sz="2200" spc="-7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«лучше</a:t>
            </a:r>
            <a:r>
              <a:rPr lang="ru-RU" sz="2200" spc="-7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бы</a:t>
            </a:r>
            <a:r>
              <a:rPr lang="ru-RU" sz="2200" spc="-7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погулять</a:t>
            </a:r>
            <a:r>
              <a:rPr lang="ru-RU" sz="2200" spc="-7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сходил/почитал/поиграл»</a:t>
            </a:r>
            <a:r>
              <a:rPr lang="ru-RU" sz="2200" spc="-7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</a:t>
            </a:r>
            <a:r>
              <a:rPr lang="ru-RU" sz="2200" spc="-7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т.д.);</a:t>
            </a:r>
            <a:endParaRPr lang="ru-RU" sz="2200" dirty="0">
              <a:latin typeface="Calibri"/>
              <a:ea typeface="Trebuchet MS"/>
              <a:cs typeface="Trebuchet MS"/>
            </a:endParaRPr>
          </a:p>
          <a:p>
            <a:pPr lvl="0" algn="just">
              <a:lnSpc>
                <a:spcPct val="115000"/>
              </a:lnSpc>
              <a:spcBef>
                <a:spcPts val="175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Wingdings" pitchFamily="2" charset="2"/>
              <a:buChar char="Ø"/>
              <a:tabLst>
                <a:tab pos="273685" algn="l"/>
              </a:tabLst>
            </a:pP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У</a:t>
            </a:r>
            <a:r>
              <a:rPr lang="ru-RU" sz="2200" b="1" dirty="0" smtClean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грожать</a:t>
            </a:r>
            <a:r>
              <a:rPr lang="ru-RU" sz="2200" b="1" spc="-25" dirty="0" smtClean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ребенку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,</a:t>
            </a:r>
            <a:r>
              <a:rPr lang="ru-RU" sz="2200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требовать</a:t>
            </a:r>
            <a:r>
              <a:rPr lang="ru-RU" sz="2200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от</a:t>
            </a:r>
            <a:r>
              <a:rPr lang="ru-RU" sz="2200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него</a:t>
            </a:r>
            <a:r>
              <a:rPr lang="ru-RU" sz="2200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мгновенных</a:t>
            </a:r>
            <a:r>
              <a:rPr lang="ru-RU" sz="2200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изменений;</a:t>
            </a:r>
            <a:endParaRPr lang="ru-RU" sz="2200" dirty="0">
              <a:latin typeface="Calibri"/>
              <a:ea typeface="Trebuchet MS"/>
              <a:cs typeface="Trebuchet MS"/>
            </a:endParaRPr>
          </a:p>
          <a:p>
            <a:pPr marR="24130" lvl="0" algn="just">
              <a:lnSpc>
                <a:spcPct val="102000"/>
              </a:lnSpc>
              <a:spcBef>
                <a:spcPts val="190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Wingdings" pitchFamily="2" charset="2"/>
              <a:buChar char="Ø"/>
              <a:tabLst>
                <a:tab pos="273685" algn="l"/>
              </a:tabLst>
            </a:pP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С</a:t>
            </a:r>
            <a:r>
              <a:rPr lang="ru-RU" sz="2200" b="1" dirty="0" smtClean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равнить </a:t>
            </a:r>
            <a:r>
              <a:rPr lang="ru-RU" sz="2200" b="1" dirty="0">
                <a:solidFill>
                  <a:srgbClr val="481F67"/>
                </a:solidFill>
                <a:latin typeface="Times New Roman"/>
                <a:ea typeface="Times New Roman"/>
                <a:cs typeface="Trebuchet MS"/>
              </a:rPr>
              <a:t>ребенка с другими детьми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(например, фразы: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«Посмотри на </a:t>
            </a:r>
            <a:r>
              <a:rPr lang="ru-RU" sz="2200" dirty="0" smtClean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своего</a:t>
            </a:r>
            <a:r>
              <a:rPr lang="ru-RU" sz="2200" spc="-20" dirty="0" smtClean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соседа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,</a:t>
            </a:r>
            <a:r>
              <a:rPr lang="ru-RU" sz="2200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он</a:t>
            </a:r>
            <a:r>
              <a:rPr lang="ru-RU" sz="2200" spc="-2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не</a:t>
            </a:r>
            <a:r>
              <a:rPr lang="ru-RU" sz="2200" spc="-2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сидит</a:t>
            </a:r>
            <a:r>
              <a:rPr lang="ru-RU" sz="2200" spc="-2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сутками</a:t>
            </a:r>
            <a:r>
              <a:rPr lang="ru-RU" sz="2200" spc="-2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за</a:t>
            </a:r>
            <a:r>
              <a:rPr lang="ru-RU" sz="2200" spc="-2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Times New Roman"/>
                <a:cs typeface="Trebuchet MS"/>
              </a:rPr>
              <a:t>компьютером!»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,</a:t>
            </a:r>
            <a:r>
              <a:rPr lang="ru-RU" sz="2200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«а</a:t>
            </a:r>
            <a:r>
              <a:rPr lang="ru-RU" sz="2200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вот</a:t>
            </a:r>
            <a:r>
              <a:rPr lang="ru-RU" sz="2200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твоя</a:t>
            </a:r>
            <a:r>
              <a:rPr lang="ru-RU" sz="2200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одноклассница</a:t>
            </a:r>
            <a:r>
              <a:rPr lang="ru-RU" sz="2200" spc="-45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все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успевает,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потому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что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играет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компьютерные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игры!»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</a:t>
            </a:r>
            <a:r>
              <a:rPr lang="ru-RU" sz="2200" spc="-4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т.д.).</a:t>
            </a:r>
            <a:endParaRPr lang="ru-RU" sz="2200" dirty="0">
              <a:latin typeface="Calibri"/>
              <a:ea typeface="Trebuchet MS"/>
              <a:cs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36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66"/>
                </a:solidFill>
              </a:rPr>
              <a:t>Что делать нужно!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Наблюдайте </a:t>
            </a:r>
            <a:r>
              <a:rPr lang="ru-RU" dirty="0"/>
              <a:t>за своими детьми внимательно и с интересом;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Постарайтесь </a:t>
            </a:r>
            <a:r>
              <a:rPr lang="ru-RU" dirty="0"/>
              <a:t>понять, что они чувствуют, как они мыслят;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Поставьте </a:t>
            </a:r>
            <a:r>
              <a:rPr lang="ru-RU" dirty="0"/>
              <a:t>себя на их место;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Искренне </a:t>
            </a:r>
            <a:r>
              <a:rPr lang="ru-RU" dirty="0"/>
              <a:t>интересуйтесь тем, что вовлекает их в игру;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Искренне </a:t>
            </a:r>
            <a:r>
              <a:rPr lang="ru-RU" dirty="0"/>
              <a:t>интересуйтесь что им нравится в играх.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73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400" dirty="0" smtClean="0">
                <a:solidFill>
                  <a:srgbClr val="CC0066"/>
                </a:solidFill>
                <a:latin typeface="Arial"/>
                <a:ea typeface="+mn-ea"/>
                <a:cs typeface="+mn-cs"/>
              </a:rPr>
              <a:t>РОДИТЕЛЯМ  НЕОБХОДИМО  ПОНИМАТЬ</a:t>
            </a:r>
            <a:r>
              <a:rPr lang="ru-RU" sz="2200" dirty="0" smtClean="0">
                <a:solidFill>
                  <a:srgbClr val="CC0066"/>
                </a:solidFill>
                <a:latin typeface="Arial"/>
                <a:ea typeface="+mn-ea"/>
                <a:cs typeface="+mn-cs"/>
              </a:rPr>
              <a:t>:</a:t>
            </a:r>
            <a:r>
              <a:rPr lang="ru-RU" sz="2200" dirty="0">
                <a:solidFill>
                  <a:srgbClr val="CC0066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200" dirty="0">
                <a:solidFill>
                  <a:srgbClr val="CC0066"/>
                </a:solidFill>
                <a:latin typeface="Arial"/>
                <a:ea typeface="+mn-ea"/>
                <a:cs typeface="+mn-cs"/>
              </a:rPr>
            </a:b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Что </a:t>
            </a:r>
            <a:r>
              <a:rPr lang="ru-RU" dirty="0"/>
              <a:t>их детям нравится в играх?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Какие </a:t>
            </a:r>
            <a:r>
              <a:rPr lang="ru-RU" dirty="0"/>
              <a:t>приложения и технологии используются для этого? Какие игры сей- час современны?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Как </a:t>
            </a:r>
            <a:r>
              <a:rPr lang="ru-RU" dirty="0"/>
              <a:t>играть в эти игры?</a:t>
            </a:r>
          </a:p>
          <a:p>
            <a:r>
              <a:rPr lang="ru-RU" dirty="0" smtClean="0"/>
              <a:t>Сколько </a:t>
            </a:r>
            <a:r>
              <a:rPr lang="ru-RU" dirty="0"/>
              <a:t>времени дети проводят, играя в эти игры?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Когда </a:t>
            </a:r>
            <a:r>
              <a:rPr lang="ru-RU" dirty="0"/>
              <a:t>их дети играют в игры?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где </a:t>
            </a:r>
            <a:r>
              <a:rPr lang="ru-RU" dirty="0"/>
              <a:t>они играют?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 </a:t>
            </a:r>
            <a:r>
              <a:rPr lang="ru-RU" dirty="0"/>
              <a:t>кем они играют?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50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оцПедСлужба\Desktop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0"/>
            <a:ext cx="76328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6300192" y="3284984"/>
            <a:ext cx="1728192" cy="93610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5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700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Найдите Ответы  на  ВОПРОСЫ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6984776" cy="511256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Каким образом Интернет и онлайн-игры служат моему ребенку?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дают ему чувство заботы о нем, свободы, принадлежности, цели и т.д.)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Что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ему / ей нравится в виртуальном пространстве и играх? (мастерство, дружба, структура, сообщество, проблемы, конкуренция и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т.д.)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Чем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 эмоциональном и психологическом плане привлекательно общение</a:t>
            </a:r>
            <a:r>
              <a:rPr lang="ru-RU" b="1" spc="-26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виртуальном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пространстве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игры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для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него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/нее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?</a:t>
            </a:r>
            <a:endParaRPr lang="ru-RU" sz="1800" b="1" dirty="0">
              <a:latin typeface="Calibri"/>
              <a:ea typeface="Times New Roman"/>
              <a:cs typeface="Trebuchet MS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(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сообщество,</a:t>
            </a:r>
            <a:r>
              <a:rPr lang="ru-RU" b="1" spc="-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отношения,</a:t>
            </a:r>
            <a:r>
              <a:rPr lang="ru-RU" b="1" spc="-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чувство</a:t>
            </a:r>
            <a:r>
              <a:rPr lang="ru-RU" b="1" spc="-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волнения и</a:t>
            </a:r>
            <a:r>
              <a:rPr lang="ru-RU" b="1" spc="-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радости</a:t>
            </a:r>
            <a:r>
              <a:rPr lang="ru-RU" b="1" spc="-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 т.д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.)</a:t>
            </a:r>
            <a:endParaRPr lang="ru-RU" sz="1800" b="1" dirty="0">
              <a:latin typeface="Calibri"/>
              <a:ea typeface="Times New Roman"/>
              <a:cs typeface="Trebuchet MS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Чего</a:t>
            </a:r>
            <a:r>
              <a:rPr lang="ru-RU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он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/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она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может</a:t>
            </a:r>
            <a:r>
              <a:rPr lang="ru-RU" b="1" spc="-1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пытаться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избегать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мире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реальном?</a:t>
            </a:r>
            <a:endParaRPr lang="ru-RU" sz="1800" b="1" dirty="0">
              <a:latin typeface="Calibri"/>
              <a:ea typeface="Times New Roman"/>
              <a:cs typeface="Trebuchet MS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b="1" spc="-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собственном</a:t>
            </a:r>
            <a:r>
              <a:rPr lang="ru-RU" b="1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мире</a:t>
            </a:r>
            <a:r>
              <a:rPr lang="ru-RU" b="1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(проблемы</a:t>
            </a:r>
            <a:r>
              <a:rPr lang="ru-RU" b="1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</a:t>
            </a:r>
            <a:r>
              <a:rPr lang="ru-RU" b="1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школой,</a:t>
            </a:r>
            <a:r>
              <a:rPr lang="ru-RU" b="1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семьей,</a:t>
            </a:r>
            <a:r>
              <a:rPr lang="ru-RU" b="1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друзьями,</a:t>
            </a:r>
            <a:r>
              <a:rPr lang="ru-RU" b="1" spc="-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восприятием</a:t>
            </a:r>
            <a:r>
              <a:rPr lang="ru-RU" b="1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своего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тела,</a:t>
            </a:r>
            <a:r>
              <a:rPr lang="ru-RU" b="1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отношениями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b="1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противоположным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полом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18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b="1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эмоциональном</a:t>
            </a:r>
            <a:r>
              <a:rPr lang="ru-RU" b="1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мире</a:t>
            </a:r>
            <a:r>
              <a:rPr lang="ru-RU" b="1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(депрессия,</a:t>
            </a:r>
            <a:r>
              <a:rPr lang="ru-RU" b="1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тревога,</a:t>
            </a:r>
            <a:r>
              <a:rPr lang="ru-RU" b="1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низкая</a:t>
            </a:r>
            <a:r>
              <a:rPr lang="ru-RU" b="1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самооценка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18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b="1" spc="18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духовном</a:t>
            </a:r>
            <a:r>
              <a:rPr lang="ru-RU" b="1" spc="1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(духовная</a:t>
            </a:r>
            <a:r>
              <a:rPr lang="ru-RU" b="1" spc="1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опустошенность,</a:t>
            </a:r>
            <a:r>
              <a:rPr lang="ru-RU" b="1" spc="17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экзистенциальная</a:t>
            </a:r>
            <a:r>
              <a:rPr lang="ru-RU" b="1" spc="18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вакуум,</a:t>
            </a:r>
            <a:r>
              <a:rPr lang="ru-RU" b="1" spc="17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вопросы</a:t>
            </a:r>
            <a:r>
              <a:rPr lang="ru-RU" b="1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бытия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1800" b="1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Каковы</a:t>
            </a:r>
            <a:r>
              <a:rPr lang="ru-RU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могут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быть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другие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причины</a:t>
            </a:r>
            <a:r>
              <a:rPr lang="ru-RU" b="1" spc="-1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обращения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</a:t>
            </a:r>
            <a:r>
              <a:rPr lang="ru-RU" b="1" spc="-1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Интернету?</a:t>
            </a:r>
            <a:endParaRPr lang="ru-RU" sz="1800" b="1" dirty="0">
              <a:latin typeface="Calibri"/>
              <a:ea typeface="Trebuchet MS"/>
              <a:cs typeface="Trebuchet M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52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ПРИСОЕДИНЯЙТЕСЬ </a:t>
            </a:r>
            <a:r>
              <a:rPr lang="ru-RU" sz="2800" dirty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К </a:t>
            </a:r>
            <a:r>
              <a:rPr lang="ru-RU" sz="2800" dirty="0" smtClean="0">
                <a:solidFill>
                  <a:srgbClr val="CC0066"/>
                </a:solidFill>
                <a:latin typeface="Times New Roman"/>
                <a:ea typeface="Calibri"/>
                <a:cs typeface="Times New Roman"/>
              </a:rPr>
              <a:t>СВОМУ РЕБЁНКУ:</a:t>
            </a:r>
            <a:r>
              <a:rPr lang="ru-RU" sz="28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6552728" cy="360381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Попросите его/ее показать Вам, что ему/ей нравится в Интернете.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Проявляйте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уважение к их интересам;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Просите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чтобы они показали Вам, как это работает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сли</a:t>
            </a:r>
            <a:r>
              <a:rPr lang="ru-RU" spc="-4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готовы,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играйте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онлайн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своим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ребенком.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Пусть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он/она</a:t>
            </a:r>
            <a:r>
              <a:rPr lang="ru-RU" spc="-4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научат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Вас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234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3980" marR="422275" indent="-63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Что делать в случае обнаружения ИНТЕРНЕТ -угроз</a:t>
            </a:r>
            <a:r>
              <a:rPr lang="ru-RU" sz="2800" spc="5" dirty="0" smtClean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Вашему</a:t>
            </a:r>
            <a:r>
              <a:rPr lang="ru-RU" sz="2800" spc="-85" dirty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CC0066"/>
                </a:solidFill>
                <a:latin typeface="Times New Roman"/>
                <a:ea typeface="Times New Roman"/>
                <a:cs typeface="Times New Roman"/>
              </a:rPr>
              <a:t>РЕБЁНКУ?</a:t>
            </a:r>
            <a:r>
              <a:rPr lang="ru-RU" sz="28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CC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6984776" cy="4536504"/>
          </a:xfrm>
        </p:spPr>
        <p:txBody>
          <a:bodyPr>
            <a:normAutofit fontScale="92500"/>
          </a:bodyPr>
          <a:lstStyle/>
          <a:p>
            <a:pPr marR="91440" lvl="0" algn="just">
              <a:lnSpc>
                <a:spcPct val="103000"/>
              </a:lnSpc>
              <a:spcBef>
                <a:spcPts val="235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Wingdings" pitchFamily="2" charset="2"/>
              <a:buChar char="Ø"/>
              <a:tabLst>
                <a:tab pos="27368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Прежде</a:t>
            </a:r>
            <a:r>
              <a:rPr lang="ru-RU" spc="28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всего,</a:t>
            </a:r>
            <a:r>
              <a:rPr lang="ru-RU" spc="28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попытайтесь   установить   достоверность   информации</a:t>
            </a: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об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интернет-угрозе.</a:t>
            </a:r>
            <a:endParaRPr lang="ru-RU" sz="1800" dirty="0">
              <a:latin typeface="Calibri"/>
              <a:ea typeface="Trebuchet MS"/>
              <a:cs typeface="Trebuchet MS"/>
            </a:endParaRPr>
          </a:p>
          <a:p>
            <a:pPr marR="91440" lvl="0" algn="just">
              <a:lnSpc>
                <a:spcPct val="103000"/>
              </a:lnSpc>
              <a:spcBef>
                <a:spcPts val="280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Wingdings" pitchFamily="2" charset="2"/>
              <a:buChar char="Ø"/>
              <a:tabLst>
                <a:tab pos="27368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Не</a:t>
            </a:r>
            <a:r>
              <a:rPr lang="ru-RU" spc="27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принимайте</a:t>
            </a:r>
            <a:r>
              <a:rPr lang="ru-RU" spc="27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срочных</a:t>
            </a:r>
            <a:r>
              <a:rPr lang="ru-RU" spc="27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жестких</a:t>
            </a:r>
            <a:r>
              <a:rPr lang="ru-RU" spc="27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мер</a:t>
            </a:r>
            <a:r>
              <a:rPr lang="ru-RU" spc="27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</a:t>
            </a:r>
            <a:r>
              <a:rPr lang="ru-RU" spc="27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проверке</a:t>
            </a:r>
            <a:r>
              <a:rPr lang="ru-RU" spc="27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пребывания</a:t>
            </a:r>
            <a:r>
              <a:rPr lang="ru-RU" spc="27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детей</a:t>
            </a: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группах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сетях!</a:t>
            </a:r>
            <a:endParaRPr lang="ru-RU" sz="1800" dirty="0">
              <a:latin typeface="Calibri"/>
              <a:ea typeface="Trebuchet MS"/>
              <a:cs typeface="Trebuchet MS"/>
            </a:endParaRPr>
          </a:p>
          <a:p>
            <a:pPr marR="91440" lvl="0" algn="just">
              <a:lnSpc>
                <a:spcPct val="103000"/>
              </a:lnSpc>
              <a:spcBef>
                <a:spcPts val="280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Wingdings" pitchFamily="2" charset="2"/>
              <a:buChar char="Ø"/>
              <a:tabLst>
                <a:tab pos="27368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Обратитесь</a:t>
            </a:r>
            <a:r>
              <a:rPr lang="ru-RU" spc="-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spc="-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образовательную</a:t>
            </a:r>
            <a:r>
              <a:rPr lang="ru-RU" spc="-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организацию,</a:t>
            </a:r>
            <a:r>
              <a:rPr lang="ru-RU" spc="-6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где</a:t>
            </a:r>
            <a:r>
              <a:rPr lang="ru-RU" spc="-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учится</a:t>
            </a:r>
            <a:r>
              <a:rPr lang="ru-RU" spc="-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ребенок,</a:t>
            </a:r>
            <a:r>
              <a:rPr lang="ru-RU" spc="-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spc="-6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органы</a:t>
            </a:r>
            <a:r>
              <a:rPr lang="ru-RU" spc="-2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управления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образованием</a:t>
            </a:r>
            <a:r>
              <a:rPr lang="ru-RU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или</a:t>
            </a:r>
            <a:r>
              <a:rPr lang="ru-RU" spc="-2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ближайшее</a:t>
            </a:r>
            <a:r>
              <a:rPr lang="ru-RU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отделение</a:t>
            </a:r>
            <a:r>
              <a:rPr lang="ru-RU" spc="-2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полиции.</a:t>
            </a:r>
            <a:endParaRPr lang="ru-RU" sz="1800" dirty="0">
              <a:latin typeface="Calibri"/>
              <a:ea typeface="Trebuchet MS"/>
              <a:cs typeface="Trebuchet MS"/>
            </a:endParaRPr>
          </a:p>
          <a:p>
            <a:pPr marR="91440" lvl="0" algn="just">
              <a:lnSpc>
                <a:spcPct val="103000"/>
              </a:lnSpc>
              <a:spcBef>
                <a:spcPts val="280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Wingdings" pitchFamily="2" charset="2"/>
              <a:buChar char="Ø"/>
              <a:tabLst>
                <a:tab pos="27368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При обнаружении сайтов в Интернете с опасным содержанием или узнав,</a:t>
            </a:r>
            <a:r>
              <a:rPr lang="ru-RU" spc="-26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что от кого-то исходит угроза жизни и благополучию ребенка, обратитесь</a:t>
            </a:r>
            <a:r>
              <a:rPr lang="ru-RU" spc="-26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 подразделение по делам несовершеннолетних или оперативную часть</a:t>
            </a: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полиции,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или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Роспотребнадзор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.</a:t>
            </a:r>
            <a:endParaRPr lang="ru-RU" sz="1800" dirty="0">
              <a:latin typeface="Calibri"/>
              <a:ea typeface="Trebuchet MS"/>
              <a:cs typeface="Trebuchet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495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704856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1979" y="1680392"/>
            <a:ext cx="725527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Что вы делаете для того,  чтобы  дети и подростки были счастливы и защищены?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1979" y="801578"/>
            <a:ext cx="7255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0E205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E2057">
                        <a:shade val="20000"/>
                        <a:satMod val="245000"/>
                      </a:srgbClr>
                    </a:gs>
                    <a:gs pos="43000">
                      <a:srgbClr val="0E2057">
                        <a:satMod val="255000"/>
                      </a:srgbClr>
                    </a:gs>
                    <a:gs pos="48000">
                      <a:srgbClr val="0E2057">
                        <a:shade val="85000"/>
                        <a:satMod val="255000"/>
                      </a:srgbClr>
                    </a:gs>
                    <a:gs pos="100000">
                      <a:srgbClr val="0E205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endParaRPr lang="ru-RU" sz="3600" b="1" cap="all" dirty="0">
              <a:ln w="9000" cmpd="sng">
                <a:solidFill>
                  <a:srgbClr val="0E2057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E2057">
                      <a:shade val="20000"/>
                      <a:satMod val="245000"/>
                    </a:srgbClr>
                  </a:gs>
                  <a:gs pos="43000">
                    <a:srgbClr val="0E2057">
                      <a:satMod val="255000"/>
                    </a:srgbClr>
                  </a:gs>
                  <a:gs pos="48000">
                    <a:srgbClr val="0E2057">
                      <a:shade val="85000"/>
                      <a:satMod val="255000"/>
                    </a:srgbClr>
                  </a:gs>
                  <a:gs pos="100000">
                    <a:srgbClr val="0E2057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СоцПедСлужба\Desktop\a93f6a5eb8588ac039558680ff33e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068960"/>
            <a:ext cx="46085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3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817582"/>
            <a:ext cx="7560841" cy="217937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Что делать, чтобы обеспечить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психологическую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безопасность детей и подростков ?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20142"/>
            <a:ext cx="3570316" cy="1891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28983"/>
            <a:ext cx="3168873" cy="22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9911"/>
          <a:stretch/>
        </p:blipFill>
        <p:spPr bwMode="auto">
          <a:xfrm>
            <a:off x="-180528" y="3212976"/>
            <a:ext cx="5256583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подчеркивайте все хорошее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оказывайте давление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подростка,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предъявляйте чрезмерные требования в учебе.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Демонстрируйте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ребенку настоящую любовь к нему, а не только слова, чтобы он ощущал, что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действительно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любят.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9160" y="3645024"/>
            <a:ext cx="4199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Оставайтесь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собой, чтобы ребенок воспринимал вас как искреннего, честного человека, которому можно доверять.</a:t>
            </a:r>
          </a:p>
        </p:txBody>
      </p:sp>
    </p:spTree>
    <p:extLst>
      <p:ext uri="{BB962C8B-B14F-4D97-AF65-F5344CB8AC3E}">
        <p14:creationId xmlns:p14="http://schemas.microsoft.com/office/powerpoint/2010/main" val="18919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9911"/>
          <a:stretch/>
        </p:blipFill>
        <p:spPr bwMode="auto">
          <a:xfrm>
            <a:off x="4067944" y="3284116"/>
            <a:ext cx="5328591" cy="3718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Проявляйте искреннюю  заинтересованность в делах ребенка, имейте дело с человеком, а не с «проблемой», разговаривайте  на равных.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Пытайтесь увидеть кризисную ситуацию глазами своего ребенка, занимайте его сторону, а не сторону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других людей,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причинить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ему боль, или в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отношении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которых он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поступить так же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36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4664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02241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ebdings" panose="05030102010509060703" pitchFamily="18" charset="2"/>
              <a:buChar char="~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ребенку возможность найти свои собственные ответы, даже тогда, когда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считаете, что знаете выход из кризисной ситуации.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Проверяйте и контролируйте  соц.сети вашего ребенка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вы не знаете, что сказать, не говорите ничего, но будьте рядом!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G:\ОБЩЕШКОЛЬНЫЕ РОД. СОБРАНИЯ\интернет карти\Family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77" y="3817679"/>
            <a:ext cx="4572000" cy="304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" y="3866091"/>
            <a:ext cx="4463988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55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" y="4127864"/>
            <a:ext cx="3947399" cy="26315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474170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>
              <a:solidFill>
                <a:prstClr val="black"/>
              </a:solidFill>
            </a:endParaRPr>
          </a:p>
        </p:txBody>
      </p:sp>
      <p:pic>
        <p:nvPicPr>
          <p:cNvPr id="5" name="Picture 2" descr="G:\ОБЩЕШКОЛЬНЫЕ РОД. СОБРАНИЯ\интернет карти\мсимс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6612"/>
            <a:ext cx="4698642" cy="3152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4" action="ppaction://hlinkfile"/>
          </p:cNvPr>
          <p:cNvSpPr/>
          <p:nvPr/>
        </p:nvSpPr>
        <p:spPr>
          <a:xfrm>
            <a:off x="8460431" y="6381328"/>
            <a:ext cx="686481" cy="47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769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  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9222" y="6281936"/>
            <a:ext cx="7120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hlinkClick r:id="rId5"/>
              </a:rPr>
              <a:t>https://www.youtube.com/watch?v=4lJhC9Hiq1s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728" y="1133043"/>
            <a:ext cx="83539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Будьте всегда доступны для ваших детей, не отмахивайтесь от любой ерунды, которой им захочется с вами поделиться. Если они будут делиться ерундой, то придут и рассказать важное.    Не теряйте из виду детей, которые не живут с вами, будьте для них на расстоянии протянутой руки.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228600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228600"/>
            <a:r>
              <a:rPr lang="ru-RU" sz="24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                 </a:t>
            </a:r>
            <a:r>
              <a:rPr lang="ru-RU" sz="2800" b="1" dirty="0" smtClean="0">
                <a:solidFill>
                  <a:srgbClr val="CC0066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БЕРЕГИТЕ </a:t>
            </a:r>
            <a:r>
              <a:rPr lang="ru-RU" sz="2800" b="1" dirty="0">
                <a:solidFill>
                  <a:srgbClr val="CC0066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СВОИХ ДЕТЕЙ!</a:t>
            </a:r>
            <a:endParaRPr lang="ru-RU" sz="2800" dirty="0">
              <a:solidFill>
                <a:srgbClr val="CC0066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10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965245" cy="1543395"/>
          </a:xfrm>
        </p:spPr>
        <p:txBody>
          <a:bodyPr>
            <a:normAutofit fontScale="90000"/>
          </a:bodyPr>
          <a:lstStyle/>
          <a:p>
            <a:pPr marL="96520" algn="just">
              <a:lnSpc>
                <a:spcPct val="115000"/>
              </a:lnSpc>
              <a:spcBef>
                <a:spcPts val="445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ПОЛЕЗНЫЕ </a:t>
            </a:r>
            <a:r>
              <a:rPr lang="ru-RU" b="1" spc="265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 </a:t>
            </a:r>
            <a:r>
              <a:rPr lang="ru-RU" b="1" dirty="0" smtClean="0">
                <a:solidFill>
                  <a:srgbClr val="CC0066"/>
                </a:solidFill>
                <a:latin typeface="Times New Roman"/>
                <a:ea typeface="Palatino Linotype"/>
                <a:cs typeface="Times New Roman"/>
              </a:rPr>
              <a:t>ССЫЛКИ:</a:t>
            </a:r>
            <a:r>
              <a:rPr lang="ru-RU" sz="36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CC0066"/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968552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330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Trebuchet MS"/>
              <a:buChar char="•"/>
              <a:tabLst>
                <a:tab pos="2762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Всероссийский</a:t>
            </a:r>
            <a:r>
              <a:rPr lang="ru-RU" spc="-5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Детский</a:t>
            </a:r>
            <a:r>
              <a:rPr lang="ru-RU" spc="-5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телефон</a:t>
            </a:r>
            <a:r>
              <a:rPr lang="ru-RU" spc="-5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доверия:</a:t>
            </a:r>
            <a:r>
              <a:rPr lang="ru-RU" spc="-5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rebuchet MS"/>
              </a:rPr>
              <a:t>8–800–2000–122</a:t>
            </a:r>
            <a:endParaRPr lang="ru-RU" sz="1800" dirty="0">
              <a:solidFill>
                <a:srgbClr val="FF0000"/>
              </a:solidFill>
              <a:latin typeface="Calibri"/>
              <a:ea typeface="Trebuchet MS"/>
              <a:cs typeface="Trebuchet MS"/>
            </a:endParaRPr>
          </a:p>
          <a:p>
            <a:pPr marL="342900" marR="92075" lvl="0" indent="-342900" algn="just">
              <a:lnSpc>
                <a:spcPct val="103000"/>
              </a:lnSpc>
              <a:spcBef>
                <a:spcPts val="240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Trebuchet MS"/>
              <a:buChar char="•"/>
              <a:tabLst>
                <a:tab pos="2762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Психологическое консультирование, экстренная и кризисная психологи-</a:t>
            </a: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ческая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помощь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для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детей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трудной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жизненной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ситуации,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подростков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их</a:t>
            </a:r>
            <a:r>
              <a:rPr lang="ru-RU" spc="-26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родителей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(бесплатно,</a:t>
            </a:r>
            <a:r>
              <a:rPr lang="ru-RU" spc="-30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круглосуточно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rebuchet MS"/>
              </a:rPr>
              <a:t>)</a:t>
            </a:r>
          </a:p>
          <a:p>
            <a:pPr marL="342900" marR="92075" lvl="0" indent="-342900" algn="just">
              <a:lnSpc>
                <a:spcPct val="103000"/>
              </a:lnSpc>
              <a:spcBef>
                <a:spcPts val="240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Trebuchet MS"/>
              <a:buChar char="•"/>
              <a:tabLst>
                <a:tab pos="276225" algn="l"/>
              </a:tabLst>
            </a:pPr>
            <a:endParaRPr lang="ru-RU" sz="1800" dirty="0">
              <a:latin typeface="Calibri"/>
              <a:ea typeface="Trebuchet MS"/>
              <a:cs typeface="Trebuchet MS"/>
            </a:endParaRPr>
          </a:p>
          <a:p>
            <a:pPr marL="342900" lvl="0" indent="-342900" algn="just">
              <a:lnSpc>
                <a:spcPts val="1240"/>
              </a:lnSpc>
              <a:spcBef>
                <a:spcPts val="285"/>
              </a:spcBef>
              <a:spcAft>
                <a:spcPts val="0"/>
              </a:spcAft>
              <a:buClr>
                <a:srgbClr val="414042"/>
              </a:buClr>
              <a:buSzPts val="1100"/>
              <a:buFont typeface="Trebuchet MS"/>
              <a:buChar char="•"/>
              <a:tabLst>
                <a:tab pos="276225" algn="l"/>
              </a:tabLst>
            </a:pPr>
            <a:r>
              <a:rPr lang="ru-RU" dirty="0" smtClean="0">
                <a:latin typeface="Times New Roman"/>
                <a:ea typeface="Times New Roman"/>
                <a:cs typeface="Trebuchet MS"/>
              </a:rPr>
              <a:t>Горячая</a:t>
            </a:r>
            <a:r>
              <a:rPr lang="ru-RU" spc="165" dirty="0" smtClean="0"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latin typeface="Times New Roman"/>
                <a:ea typeface="Times New Roman"/>
                <a:cs typeface="Trebuchet MS"/>
              </a:rPr>
              <a:t>линия</a:t>
            </a:r>
            <a:r>
              <a:rPr lang="ru-RU" spc="430" dirty="0"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rebuchet MS"/>
              </a:rPr>
              <a:t>«Ребенок</a:t>
            </a:r>
            <a:r>
              <a:rPr lang="ru-RU" spc="435" dirty="0">
                <a:solidFill>
                  <a:srgbClr val="FF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rebuchet MS"/>
              </a:rPr>
              <a:t>в</a:t>
            </a:r>
            <a:r>
              <a:rPr lang="ru-RU" spc="435" dirty="0">
                <a:solidFill>
                  <a:srgbClr val="FF0000"/>
                </a:solidFill>
                <a:latin typeface="Times New Roman"/>
                <a:ea typeface="Times New Roman"/>
                <a:cs typeface="Trebuchet MS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rebuchet MS"/>
              </a:rPr>
              <a:t>опасности»</a:t>
            </a:r>
            <a:r>
              <a:rPr lang="ru-RU" spc="435" dirty="0">
                <a:solidFill>
                  <a:srgbClr val="FF0000"/>
                </a:solidFill>
                <a:latin typeface="Times New Roman"/>
                <a:ea typeface="Times New Roman"/>
                <a:cs typeface="Trebuchet MS"/>
              </a:rPr>
              <a:t> </a:t>
            </a:r>
            <a:endParaRPr lang="ru-RU" spc="435" dirty="0" smtClean="0">
              <a:solidFill>
                <a:srgbClr val="FF0000"/>
              </a:solidFill>
              <a:latin typeface="Times New Roman"/>
              <a:ea typeface="Times New Roman"/>
              <a:cs typeface="Trebuchet MS"/>
            </a:endParaRPr>
          </a:p>
          <a:p>
            <a:pPr marL="0" lvl="0" indent="0" algn="just">
              <a:lnSpc>
                <a:spcPts val="1240"/>
              </a:lnSpc>
              <a:spcBef>
                <a:spcPts val="285"/>
              </a:spcBef>
              <a:spcAft>
                <a:spcPts val="0"/>
              </a:spcAft>
              <a:buClr>
                <a:srgbClr val="414042"/>
              </a:buClr>
              <a:buSzPts val="1100"/>
              <a:buNone/>
              <a:tabLst>
                <a:tab pos="276225" algn="l"/>
              </a:tabLst>
            </a:pPr>
            <a:endParaRPr lang="ru-RU" sz="1800" dirty="0">
              <a:latin typeface="Calibri"/>
              <a:ea typeface="Trebuchet MS"/>
              <a:cs typeface="Trebuchet MS"/>
            </a:endParaRPr>
          </a:p>
          <a:p>
            <a:pPr marL="1270" indent="0" algn="just">
              <a:lnSpc>
                <a:spcPts val="1445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8–800–200-19-10</a:t>
            </a:r>
            <a:endParaRPr lang="ru-RU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31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оцПедСлужба\Desktop\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66" y="548680"/>
            <a:ext cx="691276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оцПедСлужб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3"/>
            <a:ext cx="5328592" cy="24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18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БЩЕШКОЛЬНЫЕ РОД. СОБРАНИЯ\интернет карти\1happy-femeli_cr_960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44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36904" cy="12241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1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8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оцПедСлужба\Desktop\img_user_file_5dbebb6b2bf6d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77768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7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628" y="1823194"/>
            <a:ext cx="6965245" cy="1202485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СоцПедСлужба\Desktop\IMG-20210916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76" y="1772816"/>
            <a:ext cx="7272808" cy="417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2088" y="692696"/>
            <a:ext cx="70567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МАУДО 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«ЦРТДЮ «Радость» г. Орска»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</a:t>
            </a:r>
            <a:r>
              <a:rPr lang="ru-RU" sz="32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1944216" cy="554461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МАУДО «ЦРТДЮ «Радость» г. Орска»</a:t>
            </a:r>
            <a:b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Комфортная</a:t>
            </a:r>
            <a:r>
              <a:rPr lang="ru-RU" sz="32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среда</a:t>
            </a:r>
            <a:r>
              <a:rPr lang="ru-RU" sz="3600" b="1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C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C0066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3600" dirty="0">
                <a:solidFill>
                  <a:srgbClr val="CC0066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146" name="Picture 2" descr="C:\Users\СоцПедСлужба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524397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25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оцПедСлужба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840759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02168" y="661029"/>
            <a:ext cx="6965245" cy="1202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МАУДО 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«ЦРТДЮ «Радость» г. Орска»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</a:t>
            </a:r>
            <a:r>
              <a:rPr lang="ru-RU" sz="32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>
            <a:normAutofit/>
          </a:bodyPr>
          <a:lstStyle/>
          <a:p>
            <a:pPr marL="92710" marR="24130" indent="179705" algn="just">
              <a:lnSpc>
                <a:spcPct val="103000"/>
              </a:lnSpc>
              <a:spcBef>
                <a:spcPts val="3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Как вы думаете ? </a:t>
            </a:r>
          </a:p>
          <a:p>
            <a:pPr marL="92710" marR="24130" indent="0" algn="just">
              <a:lnSpc>
                <a:spcPct val="103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Почему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 нормальных и благополучных семьях растут малолетние преступники и хулиганы?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92710" marR="24130" indent="179705" algn="just">
              <a:lnSpc>
                <a:spcPct val="103000"/>
              </a:lnSpc>
              <a:spcBef>
                <a:spcPts val="30"/>
              </a:spcBef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0E205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E2057">
                        <a:shade val="20000"/>
                        <a:satMod val="245000"/>
                      </a:srgbClr>
                    </a:gs>
                    <a:gs pos="43000">
                      <a:srgbClr val="0E2057">
                        <a:satMod val="255000"/>
                      </a:srgbClr>
                    </a:gs>
                    <a:gs pos="48000">
                      <a:srgbClr val="0E2057">
                        <a:shade val="85000"/>
                        <a:satMod val="255000"/>
                      </a:srgbClr>
                    </a:gs>
                    <a:gs pos="100000">
                      <a:srgbClr val="0E205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endParaRPr lang="ru-RU" sz="3600" b="1" cap="all" dirty="0">
              <a:ln w="9000" cmpd="sng">
                <a:solidFill>
                  <a:srgbClr val="0E2057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E2057">
                      <a:shade val="20000"/>
                      <a:satMod val="245000"/>
                    </a:srgbClr>
                  </a:gs>
                  <a:gs pos="43000">
                    <a:srgbClr val="0E2057">
                      <a:satMod val="255000"/>
                    </a:srgbClr>
                  </a:gs>
                  <a:gs pos="48000">
                    <a:srgbClr val="0E2057">
                      <a:shade val="85000"/>
                      <a:satMod val="255000"/>
                    </a:srgbClr>
                  </a:gs>
                  <a:gs pos="100000">
                    <a:srgbClr val="0E2057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оцПедСлужба\Desktop\revnost-rebenka-k-sverstnikam-i-druzy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4032448" cy="23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5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ВАЖНО!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268760"/>
            <a:ext cx="7776865" cy="3490894"/>
          </a:xfrm>
        </p:spPr>
        <p:txBody>
          <a:bodyPr/>
          <a:lstStyle/>
          <a:p>
            <a:r>
              <a:rPr lang="ru-RU" i="1" dirty="0" smtClean="0"/>
              <a:t>П</a:t>
            </a:r>
            <a:r>
              <a:rPr lang="ru-RU" i="1" dirty="0" smtClean="0"/>
              <a:t>равильно </a:t>
            </a:r>
            <a:r>
              <a:rPr lang="ru-RU" i="1" dirty="0"/>
              <a:t>и своевременно распознать симптомы надвигающейся опасности и, конечно, знать, как действовать, чтобы помочь ребенку, если он оказался в сложной жизненной </a:t>
            </a:r>
            <a:r>
              <a:rPr lang="ru-RU" i="1" dirty="0" smtClean="0"/>
              <a:t>ситуации</a:t>
            </a:r>
            <a:endParaRPr lang="ru-RU" i="1" dirty="0"/>
          </a:p>
        </p:txBody>
      </p:sp>
      <p:pic>
        <p:nvPicPr>
          <p:cNvPr id="9219" name="Picture 3" descr="C:\Users\СоцПедСлужба\Desktop\iро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СоцПедСлужба\Desktop\04-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345638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879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2560</TotalTime>
  <Words>1124</Words>
  <Application>Microsoft Office PowerPoint</Application>
  <PresentationFormat>Экран (4:3)</PresentationFormat>
  <Paragraphs>130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МАУДО «ЦРТДЮ «Радость» г. Орска» Комфортная  среда  </vt:lpstr>
      <vt:lpstr>МАУДО «ЦРТДЮ «Радость» г. Орска» Комфортная среда </vt:lpstr>
      <vt:lpstr>Уважаемые родители!</vt:lpstr>
      <vt:lpstr>ВАЖНО!</vt:lpstr>
      <vt:lpstr>Риски асоциального поведения </vt:lpstr>
      <vt:lpstr>Презентация PowerPoint</vt:lpstr>
      <vt:lpstr>КАЖДЫЙ РОДИТЕЛЬ ОБЯЗАН знать 1. С кем дружит ваш ребенок, в каких компаниях он бывает. 2. Кто его лучший друг или подруга. 3. Чем увлекается, какие у него интересы.  </vt:lpstr>
      <vt:lpstr>РОДИТЕЛИ ОБРАТИТЕ  ВНИМАНИЕ, ЕСЛИ РЕБЁНОК: </vt:lpstr>
      <vt:lpstr>  Что Делать родителям если у детей и подростков  проявляются признаки асоциального поведения?    </vt:lpstr>
      <vt:lpstr>Яшина Елена Валерьевна педагог - психолог I категории   тел. 327019 </vt:lpstr>
      <vt:lpstr>Интернет риски </vt:lpstr>
      <vt:lpstr>как защитить детей и подростков  от интернет-рисков? </vt:lpstr>
      <vt:lpstr>Что делать нужно!</vt:lpstr>
      <vt:lpstr>РОДИТЕЛЯМ  НЕОБХОДИМО  ПОНИМАТЬ: </vt:lpstr>
      <vt:lpstr>Найдите Ответы  на  ВОПРОСЫ: </vt:lpstr>
      <vt:lpstr>ПРИСОЕДИНЯЙТЕСЬ К СВОМУ РЕБЁНКУ: </vt:lpstr>
      <vt:lpstr>Что делать в случае обнаружения ИНТЕРНЕТ -угроз Вашему РЕБЁНКУ? </vt:lpstr>
      <vt:lpstr>Презентация PowerPoint</vt:lpstr>
      <vt:lpstr>Что делать, чтобы обеспечить  психологическую безопасность детей и подростков ? 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 ССЫЛКИ:   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детей – забота взрослых»</dc:title>
  <dc:creator>Соц. педагог</dc:creator>
  <cp:lastModifiedBy>СоцПсихСлужба</cp:lastModifiedBy>
  <cp:revision>147</cp:revision>
  <dcterms:modified xsi:type="dcterms:W3CDTF">2021-09-30T09:46:49Z</dcterms:modified>
</cp:coreProperties>
</file>